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1"/>
  </p:sldMasterIdLst>
  <p:notesMasterIdLst>
    <p:notesMasterId r:id="rId13"/>
  </p:notesMasterIdLst>
  <p:handoutMasterIdLst>
    <p:handoutMasterId r:id="rId14"/>
  </p:handoutMasterIdLst>
  <p:sldIdLst>
    <p:sldId id="257" r:id="rId2"/>
    <p:sldId id="289" r:id="rId3"/>
    <p:sldId id="290" r:id="rId4"/>
    <p:sldId id="361" r:id="rId5"/>
    <p:sldId id="304" r:id="rId6"/>
    <p:sldId id="295" r:id="rId7"/>
    <p:sldId id="303" r:id="rId8"/>
    <p:sldId id="363" r:id="rId9"/>
    <p:sldId id="306" r:id="rId10"/>
    <p:sldId id="305" r:id="rId11"/>
    <p:sldId id="365" r:id="rId12"/>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3103"/>
    <a:srgbClr val="FD7963"/>
    <a:srgbClr val="FD862D"/>
    <a:srgbClr val="0992E7"/>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971" autoAdjust="0"/>
    <p:restoredTop sz="96353" autoAdjust="0"/>
  </p:normalViewPr>
  <p:slideViewPr>
    <p:cSldViewPr>
      <p:cViewPr varScale="1">
        <p:scale>
          <a:sx n="85" d="100"/>
          <a:sy n="85" d="100"/>
        </p:scale>
        <p:origin x="1546"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0" d="100"/>
          <a:sy n="80" d="100"/>
        </p:scale>
        <p:origin x="4002"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CB33C29E-88D2-4B4F-B7CB-6FF8B53A3451}"/>
              </a:ext>
            </a:extLst>
          </p:cNvPr>
          <p:cNvSpPr>
            <a:spLocks noGrp="1"/>
          </p:cNvSpPr>
          <p:nvPr>
            <p:ph type="hdr" sz="quarter"/>
          </p:nvPr>
        </p:nvSpPr>
        <p:spPr>
          <a:xfrm>
            <a:off x="3" y="2"/>
            <a:ext cx="2949786" cy="498157"/>
          </a:xfrm>
          <a:prstGeom prst="rect">
            <a:avLst/>
          </a:prstGeom>
        </p:spPr>
        <p:txBody>
          <a:bodyPr vert="horz" lIns="91119" tIns="45559" rIns="91119" bIns="45559"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AC74F04D-EBEE-44EA-BFF1-762B80DFCE87}"/>
              </a:ext>
            </a:extLst>
          </p:cNvPr>
          <p:cNvSpPr>
            <a:spLocks noGrp="1"/>
          </p:cNvSpPr>
          <p:nvPr>
            <p:ph type="dt" sz="quarter" idx="1"/>
          </p:nvPr>
        </p:nvSpPr>
        <p:spPr>
          <a:xfrm>
            <a:off x="3855839" y="2"/>
            <a:ext cx="2949786" cy="498157"/>
          </a:xfrm>
          <a:prstGeom prst="rect">
            <a:avLst/>
          </a:prstGeom>
        </p:spPr>
        <p:txBody>
          <a:bodyPr vert="horz" lIns="91119" tIns="45559" rIns="91119" bIns="45559" rtlCol="0"/>
          <a:lstStyle>
            <a:lvl1pPr algn="r">
              <a:defRPr sz="1200"/>
            </a:lvl1pPr>
          </a:lstStyle>
          <a:p>
            <a:fld id="{11555FEC-4EC7-4729-8D7C-1BA3588DFF19}" type="datetimeFigureOut">
              <a:rPr kumimoji="1" lang="ja-JP" altLang="en-US" smtClean="0"/>
              <a:t>2026/4/17</a:t>
            </a:fld>
            <a:endParaRPr kumimoji="1" lang="ja-JP" altLang="en-US"/>
          </a:p>
        </p:txBody>
      </p:sp>
      <p:sp>
        <p:nvSpPr>
          <p:cNvPr id="4" name="フッター プレースホルダー 3">
            <a:extLst>
              <a:ext uri="{FF2B5EF4-FFF2-40B4-BE49-F238E27FC236}">
                <a16:creationId xmlns:a16="http://schemas.microsoft.com/office/drawing/2014/main" id="{4B134704-2D0D-4F45-B89D-3FB38F0BAFB9}"/>
              </a:ext>
            </a:extLst>
          </p:cNvPr>
          <p:cNvSpPr>
            <a:spLocks noGrp="1"/>
          </p:cNvSpPr>
          <p:nvPr>
            <p:ph type="ftr" sz="quarter" idx="2"/>
          </p:nvPr>
        </p:nvSpPr>
        <p:spPr>
          <a:xfrm>
            <a:off x="3" y="9441183"/>
            <a:ext cx="2949786" cy="498157"/>
          </a:xfrm>
          <a:prstGeom prst="rect">
            <a:avLst/>
          </a:prstGeom>
        </p:spPr>
        <p:txBody>
          <a:bodyPr vert="horz" lIns="91119" tIns="45559" rIns="91119" bIns="45559"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4003AC8-6ABC-4F07-978A-5909EDDC05F1}"/>
              </a:ext>
            </a:extLst>
          </p:cNvPr>
          <p:cNvSpPr>
            <a:spLocks noGrp="1"/>
          </p:cNvSpPr>
          <p:nvPr>
            <p:ph type="sldNum" sz="quarter" idx="3"/>
          </p:nvPr>
        </p:nvSpPr>
        <p:spPr>
          <a:xfrm>
            <a:off x="3855839" y="9441183"/>
            <a:ext cx="2949786" cy="498157"/>
          </a:xfrm>
          <a:prstGeom prst="rect">
            <a:avLst/>
          </a:prstGeom>
        </p:spPr>
        <p:txBody>
          <a:bodyPr vert="horz" lIns="91119" tIns="45559" rIns="91119" bIns="45559" rtlCol="0" anchor="b"/>
          <a:lstStyle>
            <a:lvl1pPr algn="r">
              <a:defRPr sz="1200"/>
            </a:lvl1pPr>
          </a:lstStyle>
          <a:p>
            <a:fld id="{2B98F560-1475-48D0-AF6D-568A9D732C91}" type="slidenum">
              <a:rPr kumimoji="1" lang="ja-JP" altLang="en-US" smtClean="0"/>
              <a:t>‹#›</a:t>
            </a:fld>
            <a:endParaRPr kumimoji="1" lang="ja-JP" altLang="en-US"/>
          </a:p>
        </p:txBody>
      </p:sp>
    </p:spTree>
    <p:extLst>
      <p:ext uri="{BB962C8B-B14F-4D97-AF65-F5344CB8AC3E}">
        <p14:creationId xmlns:p14="http://schemas.microsoft.com/office/powerpoint/2010/main" val="3618522559"/>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3"/>
            <a:ext cx="2950375" cy="497367"/>
          </a:xfrm>
          <a:prstGeom prst="rect">
            <a:avLst/>
          </a:prstGeom>
        </p:spPr>
        <p:txBody>
          <a:bodyPr vert="horz" lIns="92209" tIns="46104" rIns="92209" bIns="4610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3"/>
            <a:ext cx="2950374" cy="497367"/>
          </a:xfrm>
          <a:prstGeom prst="rect">
            <a:avLst/>
          </a:prstGeom>
        </p:spPr>
        <p:txBody>
          <a:bodyPr vert="horz" lIns="92209" tIns="46104" rIns="92209" bIns="46104" rtlCol="0"/>
          <a:lstStyle>
            <a:lvl1pPr algn="r">
              <a:defRPr sz="1200"/>
            </a:lvl1pPr>
          </a:lstStyle>
          <a:p>
            <a:fld id="{A1D06914-55C8-4127-98B9-83EFCB7876B0}" type="datetimeFigureOut">
              <a:rPr kumimoji="1" lang="ja-JP" altLang="en-US" smtClean="0"/>
              <a:t>2026/4/17</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09" tIns="46104" rIns="92209" bIns="46104" rtlCol="0" anchor="ctr"/>
          <a:lstStyle/>
          <a:p>
            <a:endParaRPr lang="ja-JP" altLang="en-US"/>
          </a:p>
        </p:txBody>
      </p:sp>
      <p:sp>
        <p:nvSpPr>
          <p:cNvPr id="5" name="ノート プレースホルダー 4"/>
          <p:cNvSpPr>
            <a:spLocks noGrp="1"/>
          </p:cNvSpPr>
          <p:nvPr>
            <p:ph type="body" sz="quarter" idx="3"/>
          </p:nvPr>
        </p:nvSpPr>
        <p:spPr>
          <a:xfrm>
            <a:off x="680239" y="4720985"/>
            <a:ext cx="5446723" cy="4473102"/>
          </a:xfrm>
          <a:prstGeom prst="rect">
            <a:avLst/>
          </a:prstGeom>
        </p:spPr>
        <p:txBody>
          <a:bodyPr vert="horz" lIns="92209" tIns="46104" rIns="92209" bIns="4610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40372"/>
            <a:ext cx="2950375" cy="497366"/>
          </a:xfrm>
          <a:prstGeom prst="rect">
            <a:avLst/>
          </a:prstGeom>
        </p:spPr>
        <p:txBody>
          <a:bodyPr vert="horz" lIns="92209" tIns="46104" rIns="92209" bIns="4610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09" tIns="46104" rIns="92209" bIns="46104" rtlCol="0" anchor="b"/>
          <a:lstStyle>
            <a:lvl1pPr algn="r">
              <a:defRPr sz="1200"/>
            </a:lvl1pPr>
          </a:lstStyle>
          <a:p>
            <a:fld id="{509BBF2E-3D36-43BA-A689-70841C7C5441}" type="slidenum">
              <a:rPr kumimoji="1" lang="ja-JP" altLang="en-US" smtClean="0"/>
              <a:t>‹#›</a:t>
            </a:fld>
            <a:endParaRPr kumimoji="1" lang="ja-JP" altLang="en-US"/>
          </a:p>
        </p:txBody>
      </p:sp>
    </p:spTree>
    <p:extLst>
      <p:ext uri="{BB962C8B-B14F-4D97-AF65-F5344CB8AC3E}">
        <p14:creationId xmlns:p14="http://schemas.microsoft.com/office/powerpoint/2010/main" val="8038740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a:prstGeom prst="rect">
            <a:avLst/>
          </a:prstGeo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27C82C76-B94A-48D1-ABC2-74F2412F5DF0}" type="datetime1">
              <a:rPr kumimoji="1" lang="ja-JP" altLang="en-US" smtClean="0"/>
              <a:t>2026/4/17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575093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a:prstGeom prst="rect">
            <a:avLst/>
          </a:prstGeom>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9D4A6E41-51CD-47A1-9A22-ABBADBFF54CA}" type="datetime1">
              <a:rPr kumimoji="1" lang="ja-JP" altLang="en-US" smtClean="0"/>
              <a:t>2026/4/17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0FD39794-1127-4C1B-ADCE-9F7F62FEB80E}"/>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3178962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a:prstGeom prst="rect">
            <a:avLst/>
          </a:prstGeo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16A0AC5-85C0-46FD-9479-E6ABDB2C8931}" type="datetime1">
              <a:rPr kumimoji="1" lang="ja-JP" altLang="en-US" smtClean="0"/>
              <a:t>2026/4/17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68F122E5-0246-4119-A553-EEF34719B7C8}"/>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27679089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A5B9D85-5B1E-4E27-908F-3F0309691A47}" type="datetime1">
              <a:rPr kumimoji="1" lang="ja-JP" altLang="en-US" smtClean="0"/>
              <a:t>2026/4/17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3710CCB6-F273-4B12-BE98-6B70FC0E9398}"/>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254045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A4AC202-A88F-41C4-AF36-A6A0E22C6EED}" type="datetime1">
              <a:rPr kumimoji="1" lang="ja-JP" altLang="en-US" smtClean="0"/>
              <a:t>2026/4/17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7" name="スライド番号プレースホルダー 5">
            <a:extLst>
              <a:ext uri="{FF2B5EF4-FFF2-40B4-BE49-F238E27FC236}">
                <a16:creationId xmlns:a16="http://schemas.microsoft.com/office/drawing/2014/main" id="{6AF07C62-BC30-408B-AEB0-741063C3E388}"/>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3132559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a:prstGeom prst="rect">
            <a:avLst/>
          </a:prstGeom>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36A7E592-9676-4B1C-8F3B-454A2F8AEA3D}" type="datetime1">
              <a:rPr kumimoji="1" lang="ja-JP" altLang="en-US" smtClean="0"/>
              <a:t>2026/4/17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B4D948FA-B9D7-4978-8A94-7EEF7E57AACB}"/>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181304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a:prstGeom prst="rect">
            <a:avLst/>
          </a:prstGeo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F94FF177-4D2E-4262-B4DE-DBFE0ED4647B}" type="datetime1">
              <a:rPr kumimoji="1" lang="ja-JP" altLang="en-US" smtClean="0"/>
              <a:t>2026/4/17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10" name="スライド番号プレースホルダー 5">
            <a:extLst>
              <a:ext uri="{FF2B5EF4-FFF2-40B4-BE49-F238E27FC236}">
                <a16:creationId xmlns:a16="http://schemas.microsoft.com/office/drawing/2014/main" id="{52413FB3-4AFB-4BF8-9B93-1E21F17B11AE}"/>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40222870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88640"/>
            <a:ext cx="8229600" cy="1143000"/>
          </a:xfrm>
          <a:prstGeom prst="rect">
            <a:avLst/>
          </a:prstGeom>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B590524-DCB4-4135-8F45-ABA31D168391}" type="datetime1">
              <a:rPr kumimoji="1" lang="ja-JP" altLang="en-US" smtClean="0"/>
              <a:t>2026/4/17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6" name="スライド番号プレースホルダー 5">
            <a:extLst>
              <a:ext uri="{FF2B5EF4-FFF2-40B4-BE49-F238E27FC236}">
                <a16:creationId xmlns:a16="http://schemas.microsoft.com/office/drawing/2014/main" id="{8F16DE3C-1FE5-46BE-9B07-8B359E8A55F2}"/>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17830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8941F47D-3DFE-46F0-AE33-7009F3A7C773}" type="datetime1">
              <a:rPr kumimoji="1" lang="ja-JP" altLang="en-US" smtClean="0"/>
              <a:t>2026/4/17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5" name="スライド番号プレースホルダー 5">
            <a:extLst>
              <a:ext uri="{FF2B5EF4-FFF2-40B4-BE49-F238E27FC236}">
                <a16:creationId xmlns:a16="http://schemas.microsoft.com/office/drawing/2014/main" id="{B1D3A129-DB3C-4901-A4BD-96E7995CF640}"/>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11489821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a:prstGeom prst="rect">
            <a:avLst/>
          </a:prstGeo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3C043E8F-84B5-44F5-8088-E2F6E541F992}" type="datetime1">
              <a:rPr kumimoji="1" lang="ja-JP" altLang="en-US" smtClean="0"/>
              <a:t>2026/4/17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865B3554-027B-44DC-98CB-59F287248010}"/>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269518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a:prstGeom prst="rect">
            <a:avLst/>
          </a:prstGeo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7D8E1D7-68A2-49C7-A574-C84976206A93}" type="datetime1">
              <a:rPr kumimoji="1" lang="ja-JP" altLang="en-US" smtClean="0"/>
              <a:t>2026/4/17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0149C1D-49DA-4D3F-A8B0-C8478C2796AA}" type="slidenum">
              <a:rPr kumimoji="1" lang="ja-JP" altLang="en-US" smtClean="0"/>
              <a:t>‹#›</a:t>
            </a:fld>
            <a:endParaRPr kumimoji="1" lang="ja-JP" altLang="en-US"/>
          </a:p>
        </p:txBody>
      </p:sp>
      <p:sp>
        <p:nvSpPr>
          <p:cNvPr id="8" name="スライド番号プレースホルダー 5">
            <a:extLst>
              <a:ext uri="{FF2B5EF4-FFF2-40B4-BE49-F238E27FC236}">
                <a16:creationId xmlns:a16="http://schemas.microsoft.com/office/drawing/2014/main" id="{8343121A-BD01-49F7-A701-7F4CFEC8D4F5}"/>
              </a:ext>
            </a:extLst>
          </p:cNvPr>
          <p:cNvSpPr txBox="1">
            <a:spLocks/>
          </p:cNvSpPr>
          <p:nvPr userDrawn="1"/>
        </p:nvSpPr>
        <p:spPr>
          <a:xfrm>
            <a:off x="7012321" y="6571848"/>
            <a:ext cx="2133600" cy="279562"/>
          </a:xfrm>
          <a:prstGeom prst="rect">
            <a:avLst/>
          </a:prstGeom>
        </p:spPr>
        <p:txBody>
          <a:bodyPr vert="horz" lIns="91440" tIns="45720" rIns="91440" bIns="45720" rtlCol="0" anchor="ctr"/>
          <a:lstStyle>
            <a:defPPr>
              <a:defRPr lang="ja-JP"/>
            </a:defPPr>
            <a:lvl1pPr marL="0" algn="r" defTabSz="914400" rtl="0" eaLnBrk="1" latinLnBrk="0" hangingPunct="1">
              <a:defRPr kumimoji="1" sz="12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90149C1D-49DA-4D3F-A8B0-C8478C2796AA}" type="slidenum">
              <a:rPr lang="ja-JP" altLang="en-US" smtClean="0">
                <a:solidFill>
                  <a:schemeClr val="tx1"/>
                </a:solidFill>
              </a:rPr>
              <a:pPr/>
              <a:t>‹#›</a:t>
            </a:fld>
            <a:endParaRPr lang="ja-JP" altLang="en-US" dirty="0">
              <a:solidFill>
                <a:schemeClr val="tx1"/>
              </a:solidFill>
            </a:endParaRPr>
          </a:p>
        </p:txBody>
      </p:sp>
    </p:spTree>
    <p:extLst>
      <p:ext uri="{BB962C8B-B14F-4D97-AF65-F5344CB8AC3E}">
        <p14:creationId xmlns:p14="http://schemas.microsoft.com/office/powerpoint/2010/main" val="36254928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3134" y="72126"/>
            <a:ext cx="8229600" cy="114300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ED1BDC5-8994-4A0F-B484-C777806089A9}" type="datetime1">
              <a:rPr kumimoji="1" lang="ja-JP" altLang="en-US" smtClean="0"/>
              <a:t>2026/4/17</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149C1D-49DA-4D3F-A8B0-C8478C2796AA}" type="slidenum">
              <a:rPr kumimoji="1" lang="ja-JP" altLang="en-US" smtClean="0"/>
              <a:t>‹#›</a:t>
            </a:fld>
            <a:endParaRPr kumimoji="1" lang="ja-JP" altLang="en-US"/>
          </a:p>
        </p:txBody>
      </p:sp>
      <p:sp>
        <p:nvSpPr>
          <p:cNvPr id="7" name="フッター プレースホルダー 4">
            <a:extLst>
              <a:ext uri="{FF2B5EF4-FFF2-40B4-BE49-F238E27FC236}">
                <a16:creationId xmlns:a16="http://schemas.microsoft.com/office/drawing/2014/main" id="{7DF7A969-46AD-452F-9D01-1D5EF029E319}"/>
              </a:ext>
            </a:extLst>
          </p:cNvPr>
          <p:cNvSpPr txBox="1">
            <a:spLocks/>
          </p:cNvSpPr>
          <p:nvPr userDrawn="1"/>
        </p:nvSpPr>
        <p:spPr>
          <a:xfrm>
            <a:off x="3124200" y="6569677"/>
            <a:ext cx="2895600" cy="281733"/>
          </a:xfrm>
          <a:prstGeom prst="rect">
            <a:avLst/>
          </a:prstGeom>
        </p:spPr>
        <p:txBody>
          <a:bodyPr anchor="ctr" anchorCtr="0"/>
          <a:lstStyle>
            <a:defPPr>
              <a:defRPr lang="ja-JP"/>
            </a:defPPr>
            <a:lvl1pPr marL="0" algn="l" defTabSz="914400" rtl="0" eaLnBrk="1" latinLnBrk="0" hangingPunct="1">
              <a:defRPr kumimoji="1" sz="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ctr"/>
            <a:r>
              <a:rPr lang="en-US" altLang="ja-JP" dirty="0">
                <a:latin typeface="+mn-ea"/>
                <a:ea typeface="+mn-ea"/>
              </a:rPr>
              <a:t>Copyright (C) INSOURCE </a:t>
            </a:r>
            <a:r>
              <a:rPr lang="en-US" altLang="ja-JP" dirty="0" err="1">
                <a:latin typeface="+mn-ea"/>
                <a:ea typeface="+mn-ea"/>
              </a:rPr>
              <a:t>Co.,Ltd</a:t>
            </a:r>
            <a:r>
              <a:rPr lang="en-US" altLang="ja-JP" dirty="0">
                <a:latin typeface="+mn-ea"/>
                <a:ea typeface="+mn-ea"/>
              </a:rPr>
              <a:t>.</a:t>
            </a:r>
            <a:r>
              <a:rPr lang="ja-JP" altLang="en-US" dirty="0">
                <a:latin typeface="+mn-ea"/>
                <a:ea typeface="+mn-ea"/>
              </a:rPr>
              <a:t>　</a:t>
            </a:r>
            <a:r>
              <a:rPr lang="en-US" altLang="ja-JP" dirty="0">
                <a:latin typeface="+mn-ea"/>
                <a:ea typeface="+mn-ea"/>
              </a:rPr>
              <a:t>All rights reserved.</a:t>
            </a:r>
            <a:endParaRPr lang="ja-JP" altLang="en-US" dirty="0">
              <a:latin typeface="+mn-ea"/>
              <a:ea typeface="+mn-ea"/>
            </a:endParaRPr>
          </a:p>
        </p:txBody>
      </p:sp>
      <p:cxnSp>
        <p:nvCxnSpPr>
          <p:cNvPr id="9" name="直線コネクタ 8">
            <a:extLst>
              <a:ext uri="{FF2B5EF4-FFF2-40B4-BE49-F238E27FC236}">
                <a16:creationId xmlns:a16="http://schemas.microsoft.com/office/drawing/2014/main" id="{17AB4801-179E-4A30-9491-A4578DA5C851}"/>
              </a:ext>
            </a:extLst>
          </p:cNvPr>
          <p:cNvCxnSpPr/>
          <p:nvPr userDrawn="1"/>
        </p:nvCxnSpPr>
        <p:spPr>
          <a:xfrm>
            <a:off x="395536" y="455186"/>
            <a:ext cx="8748464" cy="0"/>
          </a:xfrm>
          <a:prstGeom prst="line">
            <a:avLst/>
          </a:prstGeom>
          <a:ln w="381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pic>
        <p:nvPicPr>
          <p:cNvPr id="10" name="図 9">
            <a:extLst>
              <a:ext uri="{FF2B5EF4-FFF2-40B4-BE49-F238E27FC236}">
                <a16:creationId xmlns:a16="http://schemas.microsoft.com/office/drawing/2014/main" id="{3C02D8F4-942B-4515-81E3-29A24008A807}"/>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676456" y="4420"/>
            <a:ext cx="368328" cy="425879"/>
          </a:xfrm>
          <a:prstGeom prst="rect">
            <a:avLst/>
          </a:prstGeom>
        </p:spPr>
      </p:pic>
    </p:spTree>
    <p:extLst>
      <p:ext uri="{BB962C8B-B14F-4D97-AF65-F5344CB8AC3E}">
        <p14:creationId xmlns:p14="http://schemas.microsoft.com/office/powerpoint/2010/main" val="2370300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A3B619C-20A6-464F-A05F-DFC1C47B8D61}"/>
              </a:ext>
            </a:extLst>
          </p:cNvPr>
          <p:cNvSpPr txBox="1"/>
          <p:nvPr/>
        </p:nvSpPr>
        <p:spPr>
          <a:xfrm>
            <a:off x="971600" y="2204864"/>
            <a:ext cx="7200800" cy="3011081"/>
          </a:xfrm>
          <a:prstGeom prst="rect">
            <a:avLst/>
          </a:prstGeom>
          <a:noFill/>
        </p:spPr>
        <p:txBody>
          <a:bodyPr wrap="square" rtlCol="0">
            <a:spAutoFit/>
          </a:bodyPr>
          <a:lstStyle/>
          <a:p>
            <a:pPr algn="ctr"/>
            <a:r>
              <a:rPr lang="ja-JP" altLang="en-US" sz="3200" b="1" dirty="0">
                <a:solidFill>
                  <a:schemeClr val="tx1">
                    <a:lumMod val="95000"/>
                    <a:lumOff val="5000"/>
                  </a:schemeClr>
                </a:solidFill>
                <a:latin typeface="+mj-ea"/>
                <a:ea typeface="+mj-ea"/>
              </a:rPr>
              <a:t>富山県介護支援専門員研修</a:t>
            </a:r>
            <a:endParaRPr lang="en-US" altLang="ja-JP" sz="3200" b="1" dirty="0">
              <a:solidFill>
                <a:schemeClr val="tx1">
                  <a:lumMod val="95000"/>
                  <a:lumOff val="5000"/>
                </a:schemeClr>
              </a:solidFill>
              <a:latin typeface="+mj-ea"/>
              <a:ea typeface="+mj-ea"/>
            </a:endParaRPr>
          </a:p>
          <a:p>
            <a:pPr algn="ctr">
              <a:lnSpc>
                <a:spcPts val="5000"/>
              </a:lnSpc>
            </a:pPr>
            <a:r>
              <a:rPr kumimoji="1" lang="en-US" altLang="ja-JP" sz="5400" b="0" i="0" u="none" strike="noStrike" kern="1200" cap="none" spc="0" normalizeH="0" baseline="0" noProof="0" dirty="0">
                <a:ln>
                  <a:noFill/>
                </a:ln>
                <a:solidFill>
                  <a:prstClr val="black">
                    <a:lumMod val="95000"/>
                    <a:lumOff val="5000"/>
                  </a:prstClr>
                </a:solidFill>
                <a:effectLst/>
                <a:uLnTx/>
                <a:uFillTx/>
                <a:latin typeface="ＭＳ Ｐゴシック" panose="020B0600070205080204" pitchFamily="50" charset="-128"/>
                <a:ea typeface="ＭＳ Ｐゴシック" panose="020B0600070205080204" pitchFamily="50" charset="-128"/>
                <a:cs typeface="+mn-cs"/>
              </a:rPr>
              <a:t>e</a:t>
            </a:r>
            <a:r>
              <a:rPr lang="ja-JP" altLang="en-US" sz="3200" b="1" dirty="0">
                <a:solidFill>
                  <a:schemeClr val="tx1">
                    <a:lumMod val="95000"/>
                    <a:lumOff val="5000"/>
                  </a:schemeClr>
                </a:solidFill>
                <a:latin typeface="+mj-ea"/>
                <a:ea typeface="+mj-ea"/>
              </a:rPr>
              <a:t>ラーニング受講マニュアル（座学）</a:t>
            </a:r>
            <a:endParaRPr lang="en-US" altLang="ja-JP" sz="5400" dirty="0">
              <a:solidFill>
                <a:schemeClr val="tx1">
                  <a:lumMod val="95000"/>
                  <a:lumOff val="5000"/>
                </a:schemeClr>
              </a:solidFill>
              <a:latin typeface="+mj-ea"/>
              <a:ea typeface="+mj-ea"/>
            </a:endParaRPr>
          </a:p>
          <a:p>
            <a:pPr algn="ctr"/>
            <a:endParaRPr kumimoji="1" lang="en-US" altLang="ja-JP" sz="3200" dirty="0">
              <a:solidFill>
                <a:schemeClr val="tx1">
                  <a:lumMod val="95000"/>
                  <a:lumOff val="5000"/>
                </a:schemeClr>
              </a:solidFill>
              <a:latin typeface="+mj-ea"/>
              <a:ea typeface="+mj-ea"/>
            </a:endParaRPr>
          </a:p>
          <a:p>
            <a:pPr algn="ctr"/>
            <a:endParaRPr lang="en-US" altLang="ja-JP" sz="3200" dirty="0">
              <a:solidFill>
                <a:schemeClr val="tx1">
                  <a:lumMod val="95000"/>
                  <a:lumOff val="5000"/>
                </a:schemeClr>
              </a:solidFill>
              <a:latin typeface="+mj-ea"/>
              <a:ea typeface="+mj-ea"/>
            </a:endParaRPr>
          </a:p>
          <a:p>
            <a:pPr algn="ctr"/>
            <a:endParaRPr kumimoji="1" lang="en-US" altLang="ja-JP" sz="3200" dirty="0">
              <a:solidFill>
                <a:schemeClr val="tx1">
                  <a:lumMod val="95000"/>
                  <a:lumOff val="5000"/>
                </a:schemeClr>
              </a:solidFill>
              <a:latin typeface="+mj-ea"/>
              <a:ea typeface="+mj-ea"/>
            </a:endParaRPr>
          </a:p>
          <a:p>
            <a:pPr algn="ctr"/>
            <a:r>
              <a:rPr lang="ja-JP" altLang="en-US" sz="2000" dirty="0">
                <a:solidFill>
                  <a:schemeClr val="tx1">
                    <a:lumMod val="95000"/>
                    <a:lumOff val="5000"/>
                  </a:schemeClr>
                </a:solidFill>
                <a:latin typeface="+mj-ea"/>
                <a:ea typeface="+mj-ea"/>
              </a:rPr>
              <a:t>更新日：</a:t>
            </a:r>
            <a:r>
              <a:rPr lang="en-US" altLang="ja-JP" sz="2000" dirty="0">
                <a:solidFill>
                  <a:schemeClr val="tx1">
                    <a:lumMod val="95000"/>
                    <a:lumOff val="5000"/>
                  </a:schemeClr>
                </a:solidFill>
                <a:latin typeface="+mj-ea"/>
                <a:ea typeface="+mj-ea"/>
              </a:rPr>
              <a:t>2026</a:t>
            </a:r>
            <a:r>
              <a:rPr lang="ja-JP" altLang="en-US" sz="2000" dirty="0">
                <a:solidFill>
                  <a:schemeClr val="tx1">
                    <a:lumMod val="95000"/>
                    <a:lumOff val="5000"/>
                  </a:schemeClr>
                </a:solidFill>
                <a:latin typeface="+mj-ea"/>
                <a:ea typeface="+mj-ea"/>
              </a:rPr>
              <a:t>年</a:t>
            </a:r>
            <a:r>
              <a:rPr lang="en-US" altLang="ja-JP" sz="2000" dirty="0">
                <a:solidFill>
                  <a:schemeClr val="tx1">
                    <a:lumMod val="95000"/>
                    <a:lumOff val="5000"/>
                  </a:schemeClr>
                </a:solidFill>
                <a:latin typeface="+mj-ea"/>
                <a:ea typeface="+mj-ea"/>
              </a:rPr>
              <a:t>4</a:t>
            </a:r>
            <a:r>
              <a:rPr lang="ja-JP" altLang="en-US" sz="2000" dirty="0">
                <a:solidFill>
                  <a:schemeClr val="tx1">
                    <a:lumMod val="95000"/>
                    <a:lumOff val="5000"/>
                  </a:schemeClr>
                </a:solidFill>
                <a:latin typeface="+mj-ea"/>
                <a:ea typeface="+mj-ea"/>
              </a:rPr>
              <a:t>月</a:t>
            </a:r>
            <a:r>
              <a:rPr lang="en-US" altLang="ja-JP" sz="2000" dirty="0">
                <a:solidFill>
                  <a:schemeClr val="tx1">
                    <a:lumMod val="95000"/>
                    <a:lumOff val="5000"/>
                  </a:schemeClr>
                </a:solidFill>
                <a:latin typeface="+mj-ea"/>
                <a:ea typeface="+mj-ea"/>
              </a:rPr>
              <a:t>28</a:t>
            </a:r>
            <a:r>
              <a:rPr lang="ja-JP" altLang="en-US" sz="2000" dirty="0">
                <a:solidFill>
                  <a:schemeClr val="tx1">
                    <a:lumMod val="95000"/>
                    <a:lumOff val="5000"/>
                  </a:schemeClr>
                </a:solidFill>
                <a:latin typeface="+mj-ea"/>
                <a:ea typeface="+mj-ea"/>
              </a:rPr>
              <a:t>日</a:t>
            </a:r>
            <a:endParaRPr kumimoji="1" lang="ja-JP" altLang="en-US" sz="2000" dirty="0">
              <a:solidFill>
                <a:schemeClr val="tx1">
                  <a:lumMod val="95000"/>
                  <a:lumOff val="5000"/>
                </a:schemeClr>
              </a:solidFill>
              <a:latin typeface="+mj-ea"/>
              <a:ea typeface="+mj-ea"/>
            </a:endParaRPr>
          </a:p>
        </p:txBody>
      </p:sp>
      <p:sp>
        <p:nvSpPr>
          <p:cNvPr id="3" name="テキスト ボックス 2">
            <a:extLst>
              <a:ext uri="{FF2B5EF4-FFF2-40B4-BE49-F238E27FC236}">
                <a16:creationId xmlns:a16="http://schemas.microsoft.com/office/drawing/2014/main" id="{DF65454B-7532-408B-8532-1A02362AB03C}"/>
              </a:ext>
            </a:extLst>
          </p:cNvPr>
          <p:cNvSpPr txBox="1"/>
          <p:nvPr/>
        </p:nvSpPr>
        <p:spPr>
          <a:xfrm>
            <a:off x="2699792" y="4221088"/>
            <a:ext cx="4584582" cy="646331"/>
          </a:xfrm>
          <a:prstGeom prst="rect">
            <a:avLst/>
          </a:prstGeom>
          <a:noFill/>
        </p:spPr>
        <p:txBody>
          <a:bodyPr wrap="square">
            <a:spAutoFit/>
          </a:bodyPr>
          <a:lstStyle/>
          <a:p>
            <a:r>
              <a:rPr lang="ja-JP" altLang="en-US" sz="1800" dirty="0">
                <a:solidFill>
                  <a:srgbClr val="FF0000"/>
                </a:solidFill>
              </a:rPr>
              <a:t>接続先</a:t>
            </a:r>
            <a:r>
              <a:rPr lang="en-US" altLang="ja-JP" sz="1800" dirty="0">
                <a:solidFill>
                  <a:srgbClr val="FF0000"/>
                </a:solidFill>
              </a:rPr>
              <a:t>URL</a:t>
            </a:r>
            <a:endParaRPr lang="en-US" altLang="ja-JP" dirty="0">
              <a:solidFill>
                <a:srgbClr val="FF0000"/>
              </a:solidFill>
            </a:endParaRPr>
          </a:p>
          <a:p>
            <a:r>
              <a:rPr lang="en-US" altLang="ja-JP" sz="1800" dirty="0">
                <a:solidFill>
                  <a:srgbClr val="FF0000"/>
                </a:solidFill>
              </a:rPr>
              <a:t>https://cm-online-training.leaf-hrm.jp/</a:t>
            </a:r>
            <a:endParaRPr lang="ja-JP" altLang="en-US" dirty="0"/>
          </a:p>
        </p:txBody>
      </p:sp>
    </p:spTree>
    <p:extLst>
      <p:ext uri="{BB962C8B-B14F-4D97-AF65-F5344CB8AC3E}">
        <p14:creationId xmlns:p14="http://schemas.microsoft.com/office/powerpoint/2010/main" val="12615371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テキスト ボックス 17">
            <a:extLst>
              <a:ext uri="{FF2B5EF4-FFF2-40B4-BE49-F238E27FC236}">
                <a16:creationId xmlns:a16="http://schemas.microsoft.com/office/drawing/2014/main" id="{2FCCDEBE-D157-4C70-8323-65A14C759EED}"/>
              </a:ext>
            </a:extLst>
          </p:cNvPr>
          <p:cNvSpPr txBox="1"/>
          <p:nvPr/>
        </p:nvSpPr>
        <p:spPr>
          <a:xfrm>
            <a:off x="370622" y="3752741"/>
            <a:ext cx="576064" cy="400110"/>
          </a:xfrm>
          <a:prstGeom prst="rect">
            <a:avLst/>
          </a:prstGeom>
          <a:solidFill>
            <a:schemeClr val="bg1"/>
          </a:solidFill>
        </p:spPr>
        <p:txBody>
          <a:bodyPr wrap="square" rtlCol="0">
            <a:spAutoFit/>
          </a:bodyPr>
          <a:lstStyle/>
          <a:p>
            <a:r>
              <a:rPr kumimoji="1" lang="ja-JP" altLang="en-US" sz="2000" dirty="0">
                <a:solidFill>
                  <a:srgbClr val="FF0000"/>
                </a:solidFill>
              </a:rPr>
              <a:t>①</a:t>
            </a:r>
          </a:p>
        </p:txBody>
      </p:sp>
      <p:pic>
        <p:nvPicPr>
          <p:cNvPr id="4" name="図 3">
            <a:extLst>
              <a:ext uri="{FF2B5EF4-FFF2-40B4-BE49-F238E27FC236}">
                <a16:creationId xmlns:a16="http://schemas.microsoft.com/office/drawing/2014/main" id="{9CD94D0B-D777-9D6F-22CA-43BD8AC1999E}"/>
              </a:ext>
            </a:extLst>
          </p:cNvPr>
          <p:cNvPicPr>
            <a:picLocks noChangeAspect="1"/>
          </p:cNvPicPr>
          <p:nvPr/>
        </p:nvPicPr>
        <p:blipFill>
          <a:blip r:embed="rId2"/>
          <a:stretch>
            <a:fillRect/>
          </a:stretch>
        </p:blipFill>
        <p:spPr>
          <a:xfrm>
            <a:off x="446168" y="1051256"/>
            <a:ext cx="3638195" cy="2729424"/>
          </a:xfrm>
          <a:prstGeom prst="rect">
            <a:avLst/>
          </a:prstGeom>
        </p:spPr>
      </p:pic>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確認テストの解答について</a:t>
            </a:r>
            <a:endParaRPr lang="en-US" altLang="ja-JP" sz="2000" b="1" dirty="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80920" cy="338554"/>
          </a:xfrm>
          <a:prstGeom prst="rect">
            <a:avLst/>
          </a:prstGeom>
          <a:noFill/>
          <a:ln>
            <a:solidFill>
              <a:schemeClr val="bg1">
                <a:lumMod val="50000"/>
              </a:schemeClr>
            </a:solidFill>
          </a:ln>
        </p:spPr>
        <p:txBody>
          <a:bodyPr wrap="square" rtlCol="0">
            <a:spAutoFit/>
          </a:bodyPr>
          <a:lstStyle/>
          <a:p>
            <a:r>
              <a:rPr lang="ja-JP" altLang="en-US" sz="1600" b="1" dirty="0">
                <a:solidFill>
                  <a:schemeClr val="tx1">
                    <a:lumMod val="95000"/>
                    <a:lumOff val="5000"/>
                  </a:schemeClr>
                </a:solidFill>
              </a:rPr>
              <a:t>研修に設定された確認テスト（中間・完了）に解答します。</a:t>
            </a:r>
            <a:endParaRPr kumimoji="1" lang="en-US" altLang="ja-JP" sz="16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3E385D6-5960-4577-AF57-91C6D13E9A30}"/>
              </a:ext>
            </a:extLst>
          </p:cNvPr>
          <p:cNvSpPr txBox="1"/>
          <p:nvPr/>
        </p:nvSpPr>
        <p:spPr>
          <a:xfrm>
            <a:off x="269522" y="5202965"/>
            <a:ext cx="8604956" cy="1600438"/>
          </a:xfrm>
          <a:prstGeom prst="rect">
            <a:avLst/>
          </a:prstGeom>
          <a:solidFill>
            <a:schemeClr val="bg1"/>
          </a:solidFill>
          <a:ln>
            <a:solidFill>
              <a:schemeClr val="bg1">
                <a:lumMod val="50000"/>
              </a:schemeClr>
            </a:solidFill>
          </a:ln>
        </p:spPr>
        <p:txBody>
          <a:bodyPr wrap="square" rtlCol="0">
            <a:spAutoFit/>
          </a:bodyPr>
          <a:lstStyle/>
          <a:p>
            <a:r>
              <a:rPr kumimoji="1" lang="ja-JP" altLang="en-US" sz="1400" dirty="0">
                <a:solidFill>
                  <a:schemeClr val="tx1">
                    <a:lumMod val="95000"/>
                    <a:lumOff val="5000"/>
                  </a:schemeClr>
                </a:solidFill>
                <a:latin typeface="+mj-ea"/>
                <a:ea typeface="+mj-ea"/>
              </a:rPr>
              <a:t>①「確認テスト」の一つ前のコンテンツの動画の視聴後に「閲覧完了報告」ボタンを押すことで、動画閲覧完了報告画面に移ります。</a:t>
            </a:r>
            <a:endParaRPr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②動画閲覧完了報告画面の「次の課題・アンケートへ」ボタンを押すことで「確認テスト」の解答画面が開きます。</a:t>
            </a:r>
            <a:endParaRPr lang="en-US" altLang="ja-JP" sz="1400" dirty="0">
              <a:solidFill>
                <a:schemeClr val="tx1">
                  <a:lumMod val="95000"/>
                  <a:lumOff val="5000"/>
                </a:schemeClr>
              </a:solidFill>
              <a:latin typeface="+mj-ea"/>
              <a:ea typeface="+mj-ea"/>
            </a:endParaRPr>
          </a:p>
          <a:p>
            <a:r>
              <a:rPr kumimoji="1" lang="ja-JP" altLang="en-US" sz="1400" dirty="0">
                <a:solidFill>
                  <a:schemeClr val="tx1">
                    <a:lumMod val="95000"/>
                    <a:lumOff val="5000"/>
                  </a:schemeClr>
                </a:solidFill>
                <a:latin typeface="+mj-ea"/>
                <a:ea typeface="+mj-ea"/>
              </a:rPr>
              <a:t>③回答方法に沿って、問題を解答します。</a:t>
            </a:r>
            <a:endParaRPr kumimoji="1"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④解答後、内容を一時保存する場合は、</a:t>
            </a:r>
            <a:r>
              <a:rPr lang="ja-JP" altLang="en-US" sz="1400" b="1" u="sng" dirty="0">
                <a:solidFill>
                  <a:schemeClr val="tx1">
                    <a:lumMod val="95000"/>
                    <a:lumOff val="5000"/>
                  </a:schemeClr>
                </a:solidFill>
                <a:latin typeface="+mj-ea"/>
                <a:ea typeface="+mj-ea"/>
              </a:rPr>
              <a:t>「一時保存」</a:t>
            </a:r>
            <a:r>
              <a:rPr lang="ja-JP" altLang="en-US" sz="1400" dirty="0">
                <a:solidFill>
                  <a:schemeClr val="tx1">
                    <a:lumMod val="95000"/>
                    <a:lumOff val="5000"/>
                  </a:schemeClr>
                </a:solidFill>
                <a:latin typeface="+mj-ea"/>
                <a:ea typeface="+mj-ea"/>
              </a:rPr>
              <a:t>ボタンを、提出する際には、</a:t>
            </a:r>
            <a:r>
              <a:rPr lang="ja-JP" altLang="en-US" sz="1400" b="1" u="sng" dirty="0">
                <a:solidFill>
                  <a:schemeClr val="tx1">
                    <a:lumMod val="95000"/>
                    <a:lumOff val="5000"/>
                  </a:schemeClr>
                </a:solidFill>
                <a:latin typeface="+mj-ea"/>
                <a:ea typeface="+mj-ea"/>
              </a:rPr>
              <a:t>「内容確認」</a:t>
            </a:r>
            <a:r>
              <a:rPr lang="ja-JP" altLang="en-US" sz="1400" dirty="0">
                <a:solidFill>
                  <a:schemeClr val="tx1">
                    <a:lumMod val="95000"/>
                    <a:lumOff val="5000"/>
                  </a:schemeClr>
                </a:solidFill>
                <a:latin typeface="+mj-ea"/>
                <a:ea typeface="+mj-ea"/>
              </a:rPr>
              <a:t>ボタンを押します。</a:t>
            </a:r>
            <a:endParaRPr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⑤次の画面で解答内容を確認し、問題がなければ</a:t>
            </a:r>
            <a:r>
              <a:rPr lang="ja-JP" altLang="en-US" sz="1400" b="1" u="sng" dirty="0">
                <a:solidFill>
                  <a:schemeClr val="tx1">
                    <a:lumMod val="95000"/>
                    <a:lumOff val="5000"/>
                  </a:schemeClr>
                </a:solidFill>
                <a:latin typeface="+mj-ea"/>
                <a:ea typeface="+mj-ea"/>
              </a:rPr>
              <a:t>「回答確定」</a:t>
            </a:r>
            <a:r>
              <a:rPr lang="ja-JP" altLang="en-US" sz="1400" dirty="0">
                <a:solidFill>
                  <a:schemeClr val="tx1">
                    <a:lumMod val="95000"/>
                    <a:lumOff val="5000"/>
                  </a:schemeClr>
                </a:solidFill>
                <a:latin typeface="+mj-ea"/>
                <a:ea typeface="+mj-ea"/>
              </a:rPr>
              <a:t>ボタンを押すことで、送信されます。</a:t>
            </a:r>
            <a:endParaRPr lang="en-US" altLang="ja-JP" sz="1400" dirty="0">
              <a:solidFill>
                <a:schemeClr val="tx1">
                  <a:lumMod val="95000"/>
                  <a:lumOff val="5000"/>
                </a:schemeClr>
              </a:solidFill>
              <a:latin typeface="+mj-ea"/>
              <a:ea typeface="+mj-ea"/>
            </a:endParaRPr>
          </a:p>
          <a:p>
            <a:r>
              <a:rPr lang="en-US" altLang="ja-JP" sz="1400" b="1" dirty="0">
                <a:solidFill>
                  <a:srgbClr val="FF0000"/>
                </a:solidFill>
                <a:latin typeface="+mj-ea"/>
                <a:ea typeface="+mj-ea"/>
              </a:rPr>
              <a:t>※</a:t>
            </a:r>
            <a:r>
              <a:rPr lang="ja-JP" altLang="en-US" sz="1400" b="1" dirty="0">
                <a:solidFill>
                  <a:srgbClr val="FF0000"/>
                </a:solidFill>
                <a:latin typeface="+mj-ea"/>
                <a:ea typeface="+mj-ea"/>
              </a:rPr>
              <a:t>戻るボタンを押した場合、回答内容は保存されません。</a:t>
            </a:r>
            <a:endParaRPr lang="en-US" altLang="ja-JP" sz="1400" b="1" dirty="0">
              <a:solidFill>
                <a:srgbClr val="FF0000"/>
              </a:solidFill>
              <a:latin typeface="+mj-ea"/>
              <a:ea typeface="+mj-ea"/>
            </a:endParaRPr>
          </a:p>
        </p:txBody>
      </p:sp>
      <p:pic>
        <p:nvPicPr>
          <p:cNvPr id="16" name="図 15">
            <a:extLst>
              <a:ext uri="{FF2B5EF4-FFF2-40B4-BE49-F238E27FC236}">
                <a16:creationId xmlns:a16="http://schemas.microsoft.com/office/drawing/2014/main" id="{ED51E583-A7D6-49FB-85F2-B5AA503F3D5B}"/>
              </a:ext>
            </a:extLst>
          </p:cNvPr>
          <p:cNvPicPr>
            <a:picLocks noChangeAspect="1"/>
          </p:cNvPicPr>
          <p:nvPr/>
        </p:nvPicPr>
        <p:blipFill>
          <a:blip r:embed="rId3"/>
          <a:stretch>
            <a:fillRect/>
          </a:stretch>
        </p:blipFill>
        <p:spPr>
          <a:xfrm>
            <a:off x="4572000" y="1051256"/>
            <a:ext cx="3996444" cy="3859813"/>
          </a:xfrm>
          <a:prstGeom prst="rect">
            <a:avLst/>
          </a:prstGeom>
          <a:ln>
            <a:solidFill>
              <a:schemeClr val="tx1"/>
            </a:solidFill>
          </a:ln>
        </p:spPr>
      </p:pic>
      <p:sp>
        <p:nvSpPr>
          <p:cNvPr id="19" name="正方形/長方形 18">
            <a:extLst>
              <a:ext uri="{FF2B5EF4-FFF2-40B4-BE49-F238E27FC236}">
                <a16:creationId xmlns:a16="http://schemas.microsoft.com/office/drawing/2014/main" id="{80A9430D-CAE9-4630-B43B-D71F890A3A5D}"/>
              </a:ext>
            </a:extLst>
          </p:cNvPr>
          <p:cNvSpPr/>
          <p:nvPr/>
        </p:nvSpPr>
        <p:spPr>
          <a:xfrm>
            <a:off x="431540" y="3517909"/>
            <a:ext cx="3616819" cy="262771"/>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0430D2FD-E409-4A13-A733-BC20E4E373C3}"/>
              </a:ext>
            </a:extLst>
          </p:cNvPr>
          <p:cNvSpPr/>
          <p:nvPr/>
        </p:nvSpPr>
        <p:spPr>
          <a:xfrm>
            <a:off x="5096650" y="1798523"/>
            <a:ext cx="3384376" cy="2854000"/>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D8327BD2-6B5A-4FF9-A8A0-99D7F7083407}"/>
              </a:ext>
            </a:extLst>
          </p:cNvPr>
          <p:cNvSpPr txBox="1"/>
          <p:nvPr/>
        </p:nvSpPr>
        <p:spPr>
          <a:xfrm>
            <a:off x="4630693" y="1798523"/>
            <a:ext cx="576064" cy="400110"/>
          </a:xfrm>
          <a:prstGeom prst="rect">
            <a:avLst/>
          </a:prstGeom>
          <a:noFill/>
        </p:spPr>
        <p:txBody>
          <a:bodyPr wrap="square" rtlCol="0">
            <a:spAutoFit/>
          </a:bodyPr>
          <a:lstStyle/>
          <a:p>
            <a:r>
              <a:rPr kumimoji="1" lang="ja-JP" altLang="en-US" sz="2000" dirty="0">
                <a:solidFill>
                  <a:srgbClr val="FF0000"/>
                </a:solidFill>
              </a:rPr>
              <a:t>③</a:t>
            </a:r>
          </a:p>
        </p:txBody>
      </p:sp>
      <p:sp>
        <p:nvSpPr>
          <p:cNvPr id="22" name="テキスト ボックス 21">
            <a:extLst>
              <a:ext uri="{FF2B5EF4-FFF2-40B4-BE49-F238E27FC236}">
                <a16:creationId xmlns:a16="http://schemas.microsoft.com/office/drawing/2014/main" id="{D5ABA219-5D63-41D7-BD91-7EB7E94E614D}"/>
              </a:ext>
            </a:extLst>
          </p:cNvPr>
          <p:cNvSpPr txBox="1"/>
          <p:nvPr/>
        </p:nvSpPr>
        <p:spPr>
          <a:xfrm>
            <a:off x="4703154" y="4555472"/>
            <a:ext cx="576064" cy="400110"/>
          </a:xfrm>
          <a:prstGeom prst="rect">
            <a:avLst/>
          </a:prstGeom>
          <a:noFill/>
        </p:spPr>
        <p:txBody>
          <a:bodyPr wrap="square" rtlCol="0">
            <a:spAutoFit/>
          </a:bodyPr>
          <a:lstStyle/>
          <a:p>
            <a:r>
              <a:rPr kumimoji="1" lang="ja-JP" altLang="en-US" sz="2000" dirty="0">
                <a:solidFill>
                  <a:srgbClr val="FF0000"/>
                </a:solidFill>
              </a:rPr>
              <a:t>④</a:t>
            </a:r>
          </a:p>
        </p:txBody>
      </p:sp>
      <p:sp>
        <p:nvSpPr>
          <p:cNvPr id="23" name="正方形/長方形 22">
            <a:extLst>
              <a:ext uri="{FF2B5EF4-FFF2-40B4-BE49-F238E27FC236}">
                <a16:creationId xmlns:a16="http://schemas.microsoft.com/office/drawing/2014/main" id="{4073A0FA-42C4-4C33-99FA-65FC34458D06}"/>
              </a:ext>
            </a:extLst>
          </p:cNvPr>
          <p:cNvSpPr/>
          <p:nvPr/>
        </p:nvSpPr>
        <p:spPr>
          <a:xfrm>
            <a:off x="6221818" y="4667139"/>
            <a:ext cx="1199638" cy="22803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4" name="矢印: 下 13">
            <a:extLst>
              <a:ext uri="{FF2B5EF4-FFF2-40B4-BE49-F238E27FC236}">
                <a16:creationId xmlns:a16="http://schemas.microsoft.com/office/drawing/2014/main" id="{04C6AF56-5146-4A72-A74D-FB1CA8B97CAE}"/>
              </a:ext>
            </a:extLst>
          </p:cNvPr>
          <p:cNvSpPr/>
          <p:nvPr/>
        </p:nvSpPr>
        <p:spPr>
          <a:xfrm rot="16200000">
            <a:off x="4110730" y="4412402"/>
            <a:ext cx="397890" cy="401004"/>
          </a:xfrm>
          <a:prstGeom prst="downArrow">
            <a:avLst>
              <a:gd name="adj1" fmla="val 50000"/>
              <a:gd name="adj2" fmla="val 500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pic>
        <p:nvPicPr>
          <p:cNvPr id="8" name="図 7">
            <a:extLst>
              <a:ext uri="{FF2B5EF4-FFF2-40B4-BE49-F238E27FC236}">
                <a16:creationId xmlns:a16="http://schemas.microsoft.com/office/drawing/2014/main" id="{AB808F23-0AC0-C639-259C-CA2ED8B68C85}"/>
              </a:ext>
            </a:extLst>
          </p:cNvPr>
          <p:cNvPicPr>
            <a:picLocks noChangeAspect="1"/>
          </p:cNvPicPr>
          <p:nvPr/>
        </p:nvPicPr>
        <p:blipFill>
          <a:blip r:embed="rId4"/>
          <a:stretch>
            <a:fillRect/>
          </a:stretch>
        </p:blipFill>
        <p:spPr>
          <a:xfrm>
            <a:off x="463265" y="4118114"/>
            <a:ext cx="3616315" cy="819651"/>
          </a:xfrm>
          <a:prstGeom prst="rect">
            <a:avLst/>
          </a:prstGeom>
        </p:spPr>
      </p:pic>
      <p:sp>
        <p:nvSpPr>
          <p:cNvPr id="9" name="正方形/長方形 8">
            <a:extLst>
              <a:ext uri="{FF2B5EF4-FFF2-40B4-BE49-F238E27FC236}">
                <a16:creationId xmlns:a16="http://schemas.microsoft.com/office/drawing/2014/main" id="{2DF05D0D-6E60-FAA7-10D9-662B82D4A12F}"/>
              </a:ext>
            </a:extLst>
          </p:cNvPr>
          <p:cNvSpPr/>
          <p:nvPr/>
        </p:nvSpPr>
        <p:spPr>
          <a:xfrm>
            <a:off x="1599443" y="4587921"/>
            <a:ext cx="1833613" cy="307257"/>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E4D96CF9-632D-D133-6616-E8015B5D0DA7}"/>
              </a:ext>
            </a:extLst>
          </p:cNvPr>
          <p:cNvSpPr txBox="1"/>
          <p:nvPr/>
        </p:nvSpPr>
        <p:spPr>
          <a:xfrm>
            <a:off x="1127794" y="4452468"/>
            <a:ext cx="422051" cy="400110"/>
          </a:xfrm>
          <a:prstGeom prst="rect">
            <a:avLst/>
          </a:prstGeom>
          <a:solidFill>
            <a:schemeClr val="bg1"/>
          </a:solidFill>
        </p:spPr>
        <p:txBody>
          <a:bodyPr wrap="square" rtlCol="0">
            <a:spAutoFit/>
          </a:bodyPr>
          <a:lstStyle/>
          <a:p>
            <a:r>
              <a:rPr kumimoji="1" lang="ja-JP" altLang="en-US" sz="2000" dirty="0">
                <a:solidFill>
                  <a:srgbClr val="FF0000"/>
                </a:solidFill>
              </a:rPr>
              <a:t>②</a:t>
            </a:r>
          </a:p>
        </p:txBody>
      </p:sp>
      <p:sp>
        <p:nvSpPr>
          <p:cNvPr id="6" name="正方形/長方形 5">
            <a:extLst>
              <a:ext uri="{FF2B5EF4-FFF2-40B4-BE49-F238E27FC236}">
                <a16:creationId xmlns:a16="http://schemas.microsoft.com/office/drawing/2014/main" id="{B84A6D06-AEED-A1FF-3A94-8CF0B2734277}"/>
              </a:ext>
            </a:extLst>
          </p:cNvPr>
          <p:cNvSpPr/>
          <p:nvPr/>
        </p:nvSpPr>
        <p:spPr>
          <a:xfrm>
            <a:off x="2030981" y="3586007"/>
            <a:ext cx="380779" cy="123789"/>
          </a:xfrm>
          <a:prstGeom prst="rect">
            <a:avLst/>
          </a:prstGeom>
          <a:solidFill>
            <a:srgbClr val="099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a:extLst>
              <a:ext uri="{FF2B5EF4-FFF2-40B4-BE49-F238E27FC236}">
                <a16:creationId xmlns:a16="http://schemas.microsoft.com/office/drawing/2014/main" id="{BE6777A7-90BD-A023-B87D-63F1CA43E24B}"/>
              </a:ext>
            </a:extLst>
          </p:cNvPr>
          <p:cNvPicPr>
            <a:picLocks noChangeAspect="1"/>
          </p:cNvPicPr>
          <p:nvPr/>
        </p:nvPicPr>
        <p:blipFill>
          <a:blip r:embed="rId5"/>
          <a:stretch>
            <a:fillRect/>
          </a:stretch>
        </p:blipFill>
        <p:spPr>
          <a:xfrm>
            <a:off x="1582668" y="3496184"/>
            <a:ext cx="1877731" cy="323116"/>
          </a:xfrm>
          <a:prstGeom prst="rect">
            <a:avLst/>
          </a:prstGeom>
        </p:spPr>
      </p:pic>
      <p:sp>
        <p:nvSpPr>
          <p:cNvPr id="11" name="矢印: 下 10">
            <a:extLst>
              <a:ext uri="{FF2B5EF4-FFF2-40B4-BE49-F238E27FC236}">
                <a16:creationId xmlns:a16="http://schemas.microsoft.com/office/drawing/2014/main" id="{2782A31A-B08D-B046-84B7-1E2BF863A4D7}"/>
              </a:ext>
            </a:extLst>
          </p:cNvPr>
          <p:cNvSpPr/>
          <p:nvPr/>
        </p:nvSpPr>
        <p:spPr>
          <a:xfrm>
            <a:off x="2012978" y="3812742"/>
            <a:ext cx="416784" cy="262771"/>
          </a:xfrm>
          <a:prstGeom prst="downArrow">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4E9685B0-4748-2111-E3E3-4D3426883E43}"/>
              </a:ext>
            </a:extLst>
          </p:cNvPr>
          <p:cNvSpPr/>
          <p:nvPr/>
        </p:nvSpPr>
        <p:spPr>
          <a:xfrm flipV="1">
            <a:off x="1642488" y="4641669"/>
            <a:ext cx="1705376" cy="21090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029AA27E-E4E9-D13B-F5BA-79E40D6F2BB6}"/>
              </a:ext>
            </a:extLst>
          </p:cNvPr>
          <p:cNvSpPr txBox="1"/>
          <p:nvPr/>
        </p:nvSpPr>
        <p:spPr>
          <a:xfrm>
            <a:off x="1691680" y="4603049"/>
            <a:ext cx="1728192" cy="276999"/>
          </a:xfrm>
          <a:prstGeom prst="rect">
            <a:avLst/>
          </a:prstGeom>
          <a:noFill/>
        </p:spPr>
        <p:txBody>
          <a:bodyPr wrap="square" rtlCol="0">
            <a:spAutoFit/>
          </a:bodyPr>
          <a:lstStyle/>
          <a:p>
            <a:r>
              <a:rPr kumimoji="1" lang="ja-JP" altLang="en-US" sz="1050" b="1" dirty="0"/>
              <a:t>次の課題・アンケートへ</a:t>
            </a:r>
            <a:r>
              <a:rPr kumimoji="1" lang="ja-JP" altLang="en-US" sz="1200" dirty="0">
                <a:solidFill>
                  <a:schemeClr val="bg1"/>
                </a:solidFill>
              </a:rPr>
              <a:t>へ</a:t>
            </a:r>
          </a:p>
        </p:txBody>
      </p:sp>
      <p:sp>
        <p:nvSpPr>
          <p:cNvPr id="7" name="正方形/長方形 6">
            <a:extLst>
              <a:ext uri="{FF2B5EF4-FFF2-40B4-BE49-F238E27FC236}">
                <a16:creationId xmlns:a16="http://schemas.microsoft.com/office/drawing/2014/main" id="{A83A4958-EB3D-AB27-D657-4050DE7FFEFF}"/>
              </a:ext>
            </a:extLst>
          </p:cNvPr>
          <p:cNvSpPr/>
          <p:nvPr/>
        </p:nvSpPr>
        <p:spPr>
          <a:xfrm>
            <a:off x="6318872" y="4726535"/>
            <a:ext cx="1067257" cy="110521"/>
          </a:xfrm>
          <a:prstGeom prst="rect">
            <a:avLst/>
          </a:prstGeom>
          <a:solidFill>
            <a:srgbClr val="099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A840821A-3BB6-D8B5-AC93-B79642ECDB4B}"/>
              </a:ext>
            </a:extLst>
          </p:cNvPr>
          <p:cNvSpPr txBox="1"/>
          <p:nvPr/>
        </p:nvSpPr>
        <p:spPr>
          <a:xfrm>
            <a:off x="6460966" y="4659940"/>
            <a:ext cx="783068" cy="261610"/>
          </a:xfrm>
          <a:prstGeom prst="rect">
            <a:avLst/>
          </a:prstGeom>
          <a:noFill/>
          <a:ln>
            <a:noFill/>
          </a:ln>
        </p:spPr>
        <p:txBody>
          <a:bodyPr wrap="square" rtlCol="0">
            <a:spAutoFit/>
          </a:bodyPr>
          <a:lstStyle/>
          <a:p>
            <a:r>
              <a:rPr kumimoji="1" lang="ja-JP" altLang="en-US" sz="1050" b="1" dirty="0">
                <a:solidFill>
                  <a:schemeClr val="bg1"/>
                </a:solidFill>
              </a:rPr>
              <a:t>内容確認</a:t>
            </a:r>
          </a:p>
        </p:txBody>
      </p:sp>
      <p:sp>
        <p:nvSpPr>
          <p:cNvPr id="24" name="正方形/長方形 23">
            <a:extLst>
              <a:ext uri="{FF2B5EF4-FFF2-40B4-BE49-F238E27FC236}">
                <a16:creationId xmlns:a16="http://schemas.microsoft.com/office/drawing/2014/main" id="{51888C4D-A5DD-B315-EED8-B97856ABAF73}"/>
              </a:ext>
            </a:extLst>
          </p:cNvPr>
          <p:cNvSpPr/>
          <p:nvPr/>
        </p:nvSpPr>
        <p:spPr>
          <a:xfrm>
            <a:off x="6237596" y="4925685"/>
            <a:ext cx="1199638" cy="22803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正方形/長方形 25">
            <a:extLst>
              <a:ext uri="{FF2B5EF4-FFF2-40B4-BE49-F238E27FC236}">
                <a16:creationId xmlns:a16="http://schemas.microsoft.com/office/drawing/2014/main" id="{0399884C-D25A-FAC5-4E5A-249A083B6BB1}"/>
              </a:ext>
            </a:extLst>
          </p:cNvPr>
          <p:cNvSpPr/>
          <p:nvPr/>
        </p:nvSpPr>
        <p:spPr>
          <a:xfrm>
            <a:off x="6318872" y="4958906"/>
            <a:ext cx="1067257" cy="143350"/>
          </a:xfrm>
          <a:prstGeom prst="rect">
            <a:avLst/>
          </a:prstGeom>
          <a:solidFill>
            <a:srgbClr val="099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テキスト ボックス 24">
            <a:extLst>
              <a:ext uri="{FF2B5EF4-FFF2-40B4-BE49-F238E27FC236}">
                <a16:creationId xmlns:a16="http://schemas.microsoft.com/office/drawing/2014/main" id="{6C18B709-36D9-DDE7-4C0B-D7333BE1BAFA}"/>
              </a:ext>
            </a:extLst>
          </p:cNvPr>
          <p:cNvSpPr txBox="1"/>
          <p:nvPr/>
        </p:nvSpPr>
        <p:spPr>
          <a:xfrm>
            <a:off x="6488588" y="4913800"/>
            <a:ext cx="783068" cy="253916"/>
          </a:xfrm>
          <a:prstGeom prst="rect">
            <a:avLst/>
          </a:prstGeom>
          <a:noFill/>
          <a:ln>
            <a:noFill/>
          </a:ln>
        </p:spPr>
        <p:txBody>
          <a:bodyPr wrap="square" rtlCol="0">
            <a:spAutoFit/>
          </a:bodyPr>
          <a:lstStyle/>
          <a:p>
            <a:r>
              <a:rPr kumimoji="1" lang="ja-JP" altLang="en-US" sz="1050" b="1" dirty="0">
                <a:solidFill>
                  <a:schemeClr val="bg1"/>
                </a:solidFill>
              </a:rPr>
              <a:t>回答確定</a:t>
            </a:r>
          </a:p>
        </p:txBody>
      </p:sp>
      <p:sp>
        <p:nvSpPr>
          <p:cNvPr id="27" name="テキスト ボックス 26">
            <a:extLst>
              <a:ext uri="{FF2B5EF4-FFF2-40B4-BE49-F238E27FC236}">
                <a16:creationId xmlns:a16="http://schemas.microsoft.com/office/drawing/2014/main" id="{45AE0488-B08C-A643-7B55-FFADF9AC93E2}"/>
              </a:ext>
            </a:extLst>
          </p:cNvPr>
          <p:cNvSpPr txBox="1"/>
          <p:nvPr/>
        </p:nvSpPr>
        <p:spPr>
          <a:xfrm>
            <a:off x="4703154" y="4886014"/>
            <a:ext cx="576064" cy="400110"/>
          </a:xfrm>
          <a:prstGeom prst="rect">
            <a:avLst/>
          </a:prstGeom>
          <a:noFill/>
        </p:spPr>
        <p:txBody>
          <a:bodyPr wrap="square" rtlCol="0">
            <a:spAutoFit/>
          </a:bodyPr>
          <a:lstStyle/>
          <a:p>
            <a:r>
              <a:rPr kumimoji="1" lang="ja-JP" altLang="en-US" sz="2000" dirty="0">
                <a:solidFill>
                  <a:srgbClr val="FF0000"/>
                </a:solidFill>
              </a:rPr>
              <a:t>⑤</a:t>
            </a:r>
          </a:p>
        </p:txBody>
      </p:sp>
    </p:spTree>
    <p:extLst>
      <p:ext uri="{BB962C8B-B14F-4D97-AF65-F5344CB8AC3E}">
        <p14:creationId xmlns:p14="http://schemas.microsoft.com/office/powerpoint/2010/main" val="13849210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確認テストの解説、受け直しについて</a:t>
            </a:r>
            <a:endParaRPr lang="en-US" altLang="ja-JP" sz="2000" b="1" dirty="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44916" cy="954107"/>
          </a:xfrm>
          <a:prstGeom prst="rect">
            <a:avLst/>
          </a:prstGeom>
          <a:noFill/>
          <a:ln>
            <a:solidFill>
              <a:schemeClr val="bg1">
                <a:lumMod val="50000"/>
              </a:schemeClr>
            </a:solidFill>
          </a:ln>
        </p:spPr>
        <p:txBody>
          <a:bodyPr wrap="square" rtlCol="0">
            <a:spAutoFit/>
          </a:bodyPr>
          <a:lstStyle/>
          <a:p>
            <a:r>
              <a:rPr kumimoji="1" lang="ja-JP" altLang="en-US" sz="1400" b="1" dirty="0">
                <a:solidFill>
                  <a:schemeClr val="tx1">
                    <a:lumMod val="95000"/>
                    <a:lumOff val="5000"/>
                  </a:schemeClr>
                </a:solidFill>
                <a:latin typeface="+mn-ea"/>
              </a:rPr>
              <a:t>サイドバーの「受講状況」ボタンを押します。受講状況の中から、該当科目名を押すと、各科目のページが開きます。確認テストの「参照」ボタンを押すことで、確認テストの解説を見ることができます。不正解がある場合は、「修正」ボタンを押すことで、テストを受け直すことができます。</a:t>
            </a:r>
            <a:endParaRPr kumimoji="1" lang="en-US" altLang="ja-JP" sz="1400" b="1" dirty="0">
              <a:solidFill>
                <a:schemeClr val="tx1">
                  <a:lumMod val="95000"/>
                  <a:lumOff val="5000"/>
                </a:schemeClr>
              </a:solidFill>
              <a:latin typeface="+mn-ea"/>
            </a:endParaRPr>
          </a:p>
          <a:p>
            <a:r>
              <a:rPr lang="en-US" altLang="ja-JP" sz="1400" b="1" dirty="0">
                <a:solidFill>
                  <a:srgbClr val="FF0000"/>
                </a:solidFill>
                <a:latin typeface="+mn-ea"/>
              </a:rPr>
              <a:t>※ </a:t>
            </a:r>
            <a:r>
              <a:rPr lang="ja-JP" altLang="en-US" sz="1400" b="1" dirty="0">
                <a:solidFill>
                  <a:srgbClr val="FF0000"/>
                </a:solidFill>
                <a:latin typeface="+mn-ea"/>
              </a:rPr>
              <a:t>再度、テストをする場合は、問題がランダムに出題されます。</a:t>
            </a:r>
            <a:endParaRPr kumimoji="1" lang="en-US" altLang="ja-JP" sz="1400" b="1" dirty="0">
              <a:solidFill>
                <a:srgbClr val="FF0000"/>
              </a:solidFill>
              <a:latin typeface="+mn-ea"/>
            </a:endParaRPr>
          </a:p>
        </p:txBody>
      </p:sp>
      <p:pic>
        <p:nvPicPr>
          <p:cNvPr id="6" name="図 5">
            <a:extLst>
              <a:ext uri="{FF2B5EF4-FFF2-40B4-BE49-F238E27FC236}">
                <a16:creationId xmlns:a16="http://schemas.microsoft.com/office/drawing/2014/main" id="{FF965318-37C7-DB90-F436-4D37DE42794C}"/>
              </a:ext>
            </a:extLst>
          </p:cNvPr>
          <p:cNvPicPr>
            <a:picLocks noChangeAspect="1"/>
          </p:cNvPicPr>
          <p:nvPr/>
        </p:nvPicPr>
        <p:blipFill rotWithShape="1">
          <a:blip r:embed="rId2"/>
          <a:srcRect l="11035" t="9267" b="14075"/>
          <a:stretch/>
        </p:blipFill>
        <p:spPr>
          <a:xfrm>
            <a:off x="808596" y="4341747"/>
            <a:ext cx="7526801" cy="2217823"/>
          </a:xfrm>
          <a:prstGeom prst="rect">
            <a:avLst/>
          </a:prstGeom>
        </p:spPr>
      </p:pic>
      <p:pic>
        <p:nvPicPr>
          <p:cNvPr id="4" name="図 3">
            <a:extLst>
              <a:ext uri="{FF2B5EF4-FFF2-40B4-BE49-F238E27FC236}">
                <a16:creationId xmlns:a16="http://schemas.microsoft.com/office/drawing/2014/main" id="{C336FE39-D8EA-7E30-4368-1E5CA4091C38}"/>
              </a:ext>
            </a:extLst>
          </p:cNvPr>
          <p:cNvPicPr>
            <a:picLocks noChangeAspect="1"/>
          </p:cNvPicPr>
          <p:nvPr/>
        </p:nvPicPr>
        <p:blipFill>
          <a:blip r:embed="rId3"/>
          <a:stretch>
            <a:fillRect/>
          </a:stretch>
        </p:blipFill>
        <p:spPr>
          <a:xfrm>
            <a:off x="1601921" y="1685573"/>
            <a:ext cx="5940152" cy="2041607"/>
          </a:xfrm>
          <a:prstGeom prst="rect">
            <a:avLst/>
          </a:prstGeom>
          <a:ln>
            <a:solidFill>
              <a:schemeClr val="tx1"/>
            </a:solidFill>
          </a:ln>
        </p:spPr>
      </p:pic>
      <p:sp>
        <p:nvSpPr>
          <p:cNvPr id="8" name="正方形/長方形 7">
            <a:extLst>
              <a:ext uri="{FF2B5EF4-FFF2-40B4-BE49-F238E27FC236}">
                <a16:creationId xmlns:a16="http://schemas.microsoft.com/office/drawing/2014/main" id="{AF631C71-8987-DAB7-50C7-BCCB891EE9B9}"/>
              </a:ext>
            </a:extLst>
          </p:cNvPr>
          <p:cNvSpPr/>
          <p:nvPr/>
        </p:nvSpPr>
        <p:spPr>
          <a:xfrm>
            <a:off x="3262285" y="3421605"/>
            <a:ext cx="504056" cy="165214"/>
          </a:xfrm>
          <a:prstGeom prst="rect">
            <a:avLst/>
          </a:prstGeom>
          <a:solidFill>
            <a:schemeClr val="tx2"/>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4482DAC7-B2FA-DCC2-03EA-D83013B1BE3B}"/>
              </a:ext>
            </a:extLst>
          </p:cNvPr>
          <p:cNvSpPr/>
          <p:nvPr/>
        </p:nvSpPr>
        <p:spPr>
          <a:xfrm>
            <a:off x="3780405" y="3396383"/>
            <a:ext cx="837465" cy="2128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C3613DA3-0379-AE29-9553-B171B2790193}"/>
              </a:ext>
            </a:extLst>
          </p:cNvPr>
          <p:cNvSpPr/>
          <p:nvPr/>
        </p:nvSpPr>
        <p:spPr>
          <a:xfrm>
            <a:off x="3901347" y="3418400"/>
            <a:ext cx="360040" cy="165215"/>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20E79018-72BB-1D8D-F175-F56C94AA2031}"/>
              </a:ext>
            </a:extLst>
          </p:cNvPr>
          <p:cNvSpPr txBox="1"/>
          <p:nvPr/>
        </p:nvSpPr>
        <p:spPr>
          <a:xfrm>
            <a:off x="3254351" y="3392658"/>
            <a:ext cx="792088" cy="230832"/>
          </a:xfrm>
          <a:prstGeom prst="rect">
            <a:avLst/>
          </a:prstGeom>
          <a:noFill/>
        </p:spPr>
        <p:txBody>
          <a:bodyPr wrap="square" rtlCol="0">
            <a:spAutoFit/>
          </a:bodyPr>
          <a:lstStyle/>
          <a:p>
            <a:r>
              <a:rPr kumimoji="1" lang="ja-JP" altLang="en-US" sz="900" dirty="0">
                <a:solidFill>
                  <a:schemeClr val="bg1"/>
                </a:solidFill>
              </a:rPr>
              <a:t>受講済</a:t>
            </a:r>
          </a:p>
        </p:txBody>
      </p:sp>
      <p:sp>
        <p:nvSpPr>
          <p:cNvPr id="12" name="テキスト ボックス 11">
            <a:extLst>
              <a:ext uri="{FF2B5EF4-FFF2-40B4-BE49-F238E27FC236}">
                <a16:creationId xmlns:a16="http://schemas.microsoft.com/office/drawing/2014/main" id="{F9BCCE8F-BE33-25AD-8ED1-DBF522C48A61}"/>
              </a:ext>
            </a:extLst>
          </p:cNvPr>
          <p:cNvSpPr txBox="1"/>
          <p:nvPr/>
        </p:nvSpPr>
        <p:spPr>
          <a:xfrm>
            <a:off x="3883524" y="3385591"/>
            <a:ext cx="581517" cy="230832"/>
          </a:xfrm>
          <a:prstGeom prst="rect">
            <a:avLst/>
          </a:prstGeom>
          <a:noFill/>
          <a:ln>
            <a:noFill/>
          </a:ln>
        </p:spPr>
        <p:txBody>
          <a:bodyPr wrap="square" rtlCol="0">
            <a:spAutoFit/>
          </a:bodyPr>
          <a:lstStyle/>
          <a:p>
            <a:r>
              <a:rPr kumimoji="1" lang="ja-JP" altLang="en-US" sz="900" dirty="0">
                <a:solidFill>
                  <a:schemeClr val="bg1"/>
                </a:solidFill>
              </a:rPr>
              <a:t>完了</a:t>
            </a:r>
            <a:endParaRPr kumimoji="1" lang="en-US" altLang="ja-JP" sz="900" dirty="0">
              <a:solidFill>
                <a:schemeClr val="bg1"/>
              </a:solidFill>
            </a:endParaRPr>
          </a:p>
        </p:txBody>
      </p:sp>
      <p:sp>
        <p:nvSpPr>
          <p:cNvPr id="14" name="正方形/長方形 13">
            <a:extLst>
              <a:ext uri="{FF2B5EF4-FFF2-40B4-BE49-F238E27FC236}">
                <a16:creationId xmlns:a16="http://schemas.microsoft.com/office/drawing/2014/main" id="{6491361E-A4C4-4734-8191-D27A074A9E58}"/>
              </a:ext>
            </a:extLst>
          </p:cNvPr>
          <p:cNvSpPr/>
          <p:nvPr/>
        </p:nvSpPr>
        <p:spPr>
          <a:xfrm>
            <a:off x="1484738" y="2177439"/>
            <a:ext cx="1019709" cy="231029"/>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B893DF6F-9EB8-27A1-2FC8-9D95A4FE64E6}"/>
              </a:ext>
            </a:extLst>
          </p:cNvPr>
          <p:cNvSpPr/>
          <p:nvPr/>
        </p:nvSpPr>
        <p:spPr>
          <a:xfrm>
            <a:off x="4575781" y="2943436"/>
            <a:ext cx="2667989" cy="32350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960B7FC9-9ADE-F2EC-82C4-2CB9592C698F}"/>
              </a:ext>
            </a:extLst>
          </p:cNvPr>
          <p:cNvSpPr/>
          <p:nvPr/>
        </p:nvSpPr>
        <p:spPr>
          <a:xfrm>
            <a:off x="7200292" y="5765172"/>
            <a:ext cx="1080120" cy="19022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B5981BE-51B5-3A82-EBDB-A50ADF0CFE90}"/>
              </a:ext>
            </a:extLst>
          </p:cNvPr>
          <p:cNvSpPr/>
          <p:nvPr/>
        </p:nvSpPr>
        <p:spPr>
          <a:xfrm>
            <a:off x="7173185" y="6133472"/>
            <a:ext cx="1109208" cy="19334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AA646B5-6C47-FD70-6A3F-E0A1BFC043EE}"/>
              </a:ext>
            </a:extLst>
          </p:cNvPr>
          <p:cNvSpPr txBox="1"/>
          <p:nvPr/>
        </p:nvSpPr>
        <p:spPr>
          <a:xfrm>
            <a:off x="7480506" y="5744866"/>
            <a:ext cx="494565" cy="230832"/>
          </a:xfrm>
          <a:prstGeom prst="rect">
            <a:avLst/>
          </a:prstGeom>
          <a:noFill/>
          <a:ln>
            <a:noFill/>
          </a:ln>
        </p:spPr>
        <p:txBody>
          <a:bodyPr wrap="square" rtlCol="0">
            <a:spAutoFit/>
          </a:bodyPr>
          <a:lstStyle/>
          <a:p>
            <a:r>
              <a:rPr kumimoji="1" lang="ja-JP" altLang="en-US" sz="900" b="1" dirty="0">
                <a:solidFill>
                  <a:schemeClr val="tx2"/>
                </a:solidFill>
                <a:latin typeface="+mj-ea"/>
                <a:ea typeface="+mj-ea"/>
              </a:rPr>
              <a:t>参照</a:t>
            </a:r>
          </a:p>
        </p:txBody>
      </p:sp>
      <p:sp>
        <p:nvSpPr>
          <p:cNvPr id="21" name="テキスト ボックス 20">
            <a:extLst>
              <a:ext uri="{FF2B5EF4-FFF2-40B4-BE49-F238E27FC236}">
                <a16:creationId xmlns:a16="http://schemas.microsoft.com/office/drawing/2014/main" id="{D9BD7196-8CB5-3CD9-239F-DEF7B45C6723}"/>
              </a:ext>
            </a:extLst>
          </p:cNvPr>
          <p:cNvSpPr txBox="1"/>
          <p:nvPr/>
        </p:nvSpPr>
        <p:spPr>
          <a:xfrm>
            <a:off x="7455480" y="6114728"/>
            <a:ext cx="853415" cy="230832"/>
          </a:xfrm>
          <a:prstGeom prst="rect">
            <a:avLst/>
          </a:prstGeom>
          <a:noFill/>
          <a:ln>
            <a:noFill/>
          </a:ln>
        </p:spPr>
        <p:txBody>
          <a:bodyPr wrap="square" rtlCol="0">
            <a:spAutoFit/>
          </a:bodyPr>
          <a:lstStyle/>
          <a:p>
            <a:r>
              <a:rPr lang="ja-JP" altLang="en-US" sz="900" b="1" dirty="0">
                <a:solidFill>
                  <a:schemeClr val="tx2"/>
                </a:solidFill>
              </a:rPr>
              <a:t>✎</a:t>
            </a:r>
            <a:r>
              <a:rPr kumimoji="1" lang="ja-JP" altLang="en-US" sz="900" b="1" dirty="0">
                <a:solidFill>
                  <a:schemeClr val="tx2"/>
                </a:solidFill>
              </a:rPr>
              <a:t>修正</a:t>
            </a:r>
          </a:p>
        </p:txBody>
      </p:sp>
      <p:sp>
        <p:nvSpPr>
          <p:cNvPr id="7" name="楕円 6">
            <a:extLst>
              <a:ext uri="{FF2B5EF4-FFF2-40B4-BE49-F238E27FC236}">
                <a16:creationId xmlns:a16="http://schemas.microsoft.com/office/drawing/2014/main" id="{14C43E2E-7484-CCDC-95D6-188E9601F8A7}"/>
              </a:ext>
            </a:extLst>
          </p:cNvPr>
          <p:cNvSpPr/>
          <p:nvPr/>
        </p:nvSpPr>
        <p:spPr>
          <a:xfrm>
            <a:off x="6948264" y="5698354"/>
            <a:ext cx="1584176" cy="323856"/>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FCC6D98F-CD8C-B70D-4BE7-FEC3D95CE7CA}"/>
              </a:ext>
            </a:extLst>
          </p:cNvPr>
          <p:cNvSpPr/>
          <p:nvPr/>
        </p:nvSpPr>
        <p:spPr>
          <a:xfrm>
            <a:off x="6935700" y="6085327"/>
            <a:ext cx="1584176" cy="289634"/>
          </a:xfrm>
          <a:prstGeom prst="ellipse">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矢印: 下 21">
            <a:extLst>
              <a:ext uri="{FF2B5EF4-FFF2-40B4-BE49-F238E27FC236}">
                <a16:creationId xmlns:a16="http://schemas.microsoft.com/office/drawing/2014/main" id="{4E5FD127-EE7E-2596-5A3A-C5B277D9908C}"/>
              </a:ext>
            </a:extLst>
          </p:cNvPr>
          <p:cNvSpPr/>
          <p:nvPr/>
        </p:nvSpPr>
        <p:spPr>
          <a:xfrm>
            <a:off x="4233776" y="3798046"/>
            <a:ext cx="640444" cy="459718"/>
          </a:xfrm>
          <a:prstGeom prst="down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E7DC106A-1908-AB28-9551-CA0A951633A1}"/>
              </a:ext>
            </a:extLst>
          </p:cNvPr>
          <p:cNvSpPr txBox="1"/>
          <p:nvPr/>
        </p:nvSpPr>
        <p:spPr>
          <a:xfrm>
            <a:off x="431540" y="1743921"/>
            <a:ext cx="1777674" cy="338554"/>
          </a:xfrm>
          <a:prstGeom prst="rect">
            <a:avLst/>
          </a:prstGeom>
          <a:solidFill>
            <a:schemeClr val="bg1"/>
          </a:solidFill>
          <a:ln>
            <a:solidFill>
              <a:schemeClr val="tx1"/>
            </a:solidFill>
          </a:ln>
        </p:spPr>
        <p:txBody>
          <a:bodyPr wrap="square" rtlCol="0">
            <a:spAutoFit/>
          </a:bodyPr>
          <a:lstStyle/>
          <a:p>
            <a:r>
              <a:rPr kumimoji="1" lang="ja-JP" altLang="en-US" sz="1600" dirty="0"/>
              <a:t>受講状況のページ</a:t>
            </a:r>
          </a:p>
        </p:txBody>
      </p:sp>
    </p:spTree>
    <p:extLst>
      <p:ext uri="{BB962C8B-B14F-4D97-AF65-F5344CB8AC3E}">
        <p14:creationId xmlns:p14="http://schemas.microsoft.com/office/powerpoint/2010/main" val="647677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1">
            <a:extLst>
              <a:ext uri="{FF2B5EF4-FFF2-40B4-BE49-F238E27FC236}">
                <a16:creationId xmlns:a16="http://schemas.microsoft.com/office/drawing/2014/main" id="{0D78433F-3B13-496C-B482-62B766D9E043}"/>
              </a:ext>
            </a:extLst>
          </p:cNvPr>
          <p:cNvSpPr txBox="1">
            <a:spLocks/>
          </p:cNvSpPr>
          <p:nvPr/>
        </p:nvSpPr>
        <p:spPr>
          <a:xfrm>
            <a:off x="827584" y="1441419"/>
            <a:ext cx="5256584" cy="349974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dirty="0">
                <a:solidFill>
                  <a:schemeClr val="tx1">
                    <a:lumMod val="95000"/>
                    <a:lumOff val="5000"/>
                  </a:schemeClr>
                </a:solidFill>
                <a:latin typeface="+mn-ea"/>
                <a:ea typeface="+mn-ea"/>
              </a:rPr>
              <a:t>オンライン環境の流れ</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ログインする</a:t>
            </a:r>
            <a:endParaRPr lang="en-US" altLang="ja-JP" sz="1800" dirty="0">
              <a:solidFill>
                <a:schemeClr val="tx1">
                  <a:lumMod val="95000"/>
                  <a:lumOff val="5000"/>
                </a:schemeClr>
              </a:solidFill>
              <a:latin typeface="+mn-ea"/>
              <a:ea typeface="+mn-ea"/>
            </a:endParaRPr>
          </a:p>
          <a:p>
            <a:pPr algn="l">
              <a:lnSpc>
                <a:spcPct val="150000"/>
              </a:lnSpc>
            </a:pPr>
            <a:r>
              <a:rPr lang="en-US" altLang="ja-JP" sz="1800" dirty="0">
                <a:solidFill>
                  <a:schemeClr val="tx1">
                    <a:lumMod val="95000"/>
                    <a:lumOff val="5000"/>
                  </a:schemeClr>
                </a:solidFill>
                <a:latin typeface="+mn-ea"/>
                <a:ea typeface="+mn-ea"/>
              </a:rPr>
              <a:t>TOP</a:t>
            </a:r>
            <a:r>
              <a:rPr lang="ja-JP" altLang="en-US" sz="1800" dirty="0">
                <a:solidFill>
                  <a:schemeClr val="tx1">
                    <a:lumMod val="95000"/>
                    <a:lumOff val="5000"/>
                  </a:schemeClr>
                </a:solidFill>
                <a:latin typeface="+mn-ea"/>
                <a:ea typeface="+mn-ea"/>
              </a:rPr>
              <a:t>ページを確認する</a:t>
            </a:r>
          </a:p>
          <a:p>
            <a:pPr algn="l">
              <a:lnSpc>
                <a:spcPct val="150000"/>
              </a:lnSpc>
            </a:pPr>
            <a:r>
              <a:rPr lang="ja-JP" altLang="en-US" sz="1800" dirty="0">
                <a:solidFill>
                  <a:schemeClr val="tx1">
                    <a:lumMod val="95000"/>
                    <a:lumOff val="5000"/>
                  </a:schemeClr>
                </a:solidFill>
                <a:latin typeface="+mn-ea"/>
                <a:ea typeface="+mn-ea"/>
              </a:rPr>
              <a:t>受講予定を確認する</a:t>
            </a:r>
          </a:p>
          <a:p>
            <a:pPr algn="l">
              <a:lnSpc>
                <a:spcPct val="150000"/>
              </a:lnSpc>
            </a:pPr>
            <a:r>
              <a:rPr lang="ja-JP" altLang="en-US" sz="1800" dirty="0">
                <a:solidFill>
                  <a:schemeClr val="tx1">
                    <a:lumMod val="95000"/>
                    <a:lumOff val="5000"/>
                  </a:schemeClr>
                </a:solidFill>
                <a:latin typeface="+mn-ea"/>
                <a:ea typeface="+mn-ea"/>
              </a:rPr>
              <a:t>科目の概要を確認する</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科目動画の「</a:t>
            </a:r>
            <a:r>
              <a:rPr lang="en-US" altLang="ja-JP" sz="1800" dirty="0">
                <a:solidFill>
                  <a:schemeClr val="tx1">
                    <a:lumMod val="95000"/>
                    <a:lumOff val="5000"/>
                  </a:schemeClr>
                </a:solidFill>
                <a:latin typeface="+mn-ea"/>
                <a:ea typeface="+mn-ea"/>
              </a:rPr>
              <a:t>PDF</a:t>
            </a:r>
            <a:r>
              <a:rPr lang="ja-JP" altLang="en-US" sz="1800" dirty="0">
                <a:solidFill>
                  <a:schemeClr val="tx1">
                    <a:lumMod val="95000"/>
                    <a:lumOff val="5000"/>
                  </a:schemeClr>
                </a:solidFill>
                <a:latin typeface="+mn-ea"/>
                <a:ea typeface="+mn-ea"/>
              </a:rPr>
              <a:t>」のダウンロードについて</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科目の動画を見る</a:t>
            </a:r>
          </a:p>
          <a:p>
            <a:pPr algn="l">
              <a:lnSpc>
                <a:spcPct val="150000"/>
              </a:lnSpc>
            </a:pPr>
            <a:r>
              <a:rPr lang="ja-JP" altLang="en-US" sz="1800" dirty="0">
                <a:solidFill>
                  <a:schemeClr val="tx1">
                    <a:lumMod val="95000"/>
                    <a:lumOff val="5000"/>
                  </a:schemeClr>
                </a:solidFill>
                <a:latin typeface="+mn-ea"/>
                <a:ea typeface="+mn-ea"/>
              </a:rPr>
              <a:t>確認テストの解答について</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確認テストの解説、受け直しについて</a:t>
            </a: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p:txBody>
      </p:sp>
      <p:sp>
        <p:nvSpPr>
          <p:cNvPr id="6" name="タイトル 1">
            <a:extLst>
              <a:ext uri="{FF2B5EF4-FFF2-40B4-BE49-F238E27FC236}">
                <a16:creationId xmlns:a16="http://schemas.microsoft.com/office/drawing/2014/main" id="{7DED463B-DC30-4942-9BAD-F6F7E89D05AC}"/>
              </a:ext>
            </a:extLst>
          </p:cNvPr>
          <p:cNvSpPr txBox="1">
            <a:spLocks/>
          </p:cNvSpPr>
          <p:nvPr/>
        </p:nvSpPr>
        <p:spPr>
          <a:xfrm>
            <a:off x="428040" y="692696"/>
            <a:ext cx="7960384" cy="576064"/>
          </a:xfrm>
          <a:prstGeom prst="rect">
            <a:avLst/>
          </a:prstGeom>
        </p:spPr>
        <p:txBody>
          <a:bodyPr vert="horz" lIns="91440" tIns="45720" rIns="91440" bIns="45720" rtlCol="0" anchor="t">
            <a:noAutofit/>
          </a:bodyPr>
          <a:lstStyle>
            <a:lvl1pPr algn="l" defTabSz="914400" rtl="0" eaLnBrk="1" latinLnBrk="0" hangingPunct="1">
              <a:spcBef>
                <a:spcPct val="0"/>
              </a:spcBef>
              <a:buNone/>
              <a:defRPr kumimoji="1" sz="4000" b="1" kern="1200" cap="all">
                <a:solidFill>
                  <a:schemeClr val="tx1"/>
                </a:solidFill>
                <a:latin typeface="+mj-lt"/>
                <a:ea typeface="+mj-ea"/>
                <a:cs typeface="+mj-cs"/>
              </a:defRPr>
            </a:lvl1pPr>
          </a:lstStyle>
          <a:p>
            <a:r>
              <a:rPr lang="ja-JP" altLang="en-US" sz="3200" dirty="0">
                <a:solidFill>
                  <a:schemeClr val="tx1">
                    <a:lumMod val="95000"/>
                    <a:lumOff val="5000"/>
                  </a:schemeClr>
                </a:solidFill>
              </a:rPr>
              <a:t>目次</a:t>
            </a:r>
          </a:p>
        </p:txBody>
      </p:sp>
      <p:sp>
        <p:nvSpPr>
          <p:cNvPr id="9" name="タイトル 1">
            <a:extLst>
              <a:ext uri="{FF2B5EF4-FFF2-40B4-BE49-F238E27FC236}">
                <a16:creationId xmlns:a16="http://schemas.microsoft.com/office/drawing/2014/main" id="{CD77158A-3B79-4568-B9BB-65DF46F640D1}"/>
              </a:ext>
            </a:extLst>
          </p:cNvPr>
          <p:cNvSpPr txBox="1">
            <a:spLocks/>
          </p:cNvSpPr>
          <p:nvPr/>
        </p:nvSpPr>
        <p:spPr>
          <a:xfrm>
            <a:off x="7740352" y="1437215"/>
            <a:ext cx="936104" cy="3503953"/>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en-US" altLang="ja-JP" sz="1800" dirty="0">
                <a:solidFill>
                  <a:schemeClr val="tx1">
                    <a:lumMod val="95000"/>
                    <a:lumOff val="5000"/>
                  </a:schemeClr>
                </a:solidFill>
                <a:latin typeface="+mn-ea"/>
                <a:ea typeface="+mn-ea"/>
              </a:rPr>
              <a:t> 2</a:t>
            </a:r>
          </a:p>
          <a:p>
            <a:pPr algn="l">
              <a:lnSpc>
                <a:spcPct val="150000"/>
              </a:lnSpc>
            </a:pPr>
            <a:r>
              <a:rPr lang="en-US" altLang="ja-JP" sz="1800" dirty="0">
                <a:solidFill>
                  <a:schemeClr val="tx1">
                    <a:lumMod val="95000"/>
                    <a:lumOff val="5000"/>
                  </a:schemeClr>
                </a:solidFill>
                <a:latin typeface="+mn-ea"/>
                <a:ea typeface="+mn-ea"/>
              </a:rPr>
              <a:t> 3</a:t>
            </a:r>
          </a:p>
          <a:p>
            <a:pPr algn="l">
              <a:lnSpc>
                <a:spcPct val="150000"/>
              </a:lnSpc>
            </a:pPr>
            <a:r>
              <a:rPr lang="en-US" altLang="ja-JP" sz="1800" dirty="0">
                <a:solidFill>
                  <a:schemeClr val="tx1">
                    <a:lumMod val="95000"/>
                    <a:lumOff val="5000"/>
                  </a:schemeClr>
                </a:solidFill>
                <a:latin typeface="+mn-ea"/>
                <a:ea typeface="+mn-ea"/>
              </a:rPr>
              <a:t> 4</a:t>
            </a:r>
          </a:p>
          <a:p>
            <a:pPr algn="l">
              <a:lnSpc>
                <a:spcPct val="150000"/>
              </a:lnSpc>
            </a:pPr>
            <a:r>
              <a:rPr lang="en-US" altLang="ja-JP" sz="1800" dirty="0">
                <a:solidFill>
                  <a:schemeClr val="tx1">
                    <a:lumMod val="95000"/>
                    <a:lumOff val="5000"/>
                  </a:schemeClr>
                </a:solidFill>
                <a:latin typeface="+mn-ea"/>
                <a:ea typeface="+mn-ea"/>
              </a:rPr>
              <a:t> 5</a:t>
            </a:r>
          </a:p>
          <a:p>
            <a:pPr algn="l">
              <a:lnSpc>
                <a:spcPct val="150000"/>
              </a:lnSpc>
            </a:pPr>
            <a:r>
              <a:rPr lang="en-US" altLang="ja-JP" sz="1800" dirty="0">
                <a:solidFill>
                  <a:schemeClr val="tx1">
                    <a:lumMod val="95000"/>
                    <a:lumOff val="5000"/>
                  </a:schemeClr>
                </a:solidFill>
                <a:latin typeface="+mn-ea"/>
                <a:ea typeface="+mn-ea"/>
              </a:rPr>
              <a:t> 6</a:t>
            </a:r>
          </a:p>
          <a:p>
            <a:pPr algn="l">
              <a:lnSpc>
                <a:spcPct val="150000"/>
              </a:lnSpc>
            </a:pPr>
            <a:r>
              <a:rPr lang="en-US" altLang="ja-JP" sz="1800" dirty="0">
                <a:solidFill>
                  <a:schemeClr val="tx1">
                    <a:lumMod val="95000"/>
                    <a:lumOff val="5000"/>
                  </a:schemeClr>
                </a:solidFill>
                <a:latin typeface="+mn-ea"/>
                <a:ea typeface="+mn-ea"/>
              </a:rPr>
              <a:t> 7</a:t>
            </a:r>
          </a:p>
          <a:p>
            <a:pPr algn="l">
              <a:lnSpc>
                <a:spcPct val="150000"/>
              </a:lnSpc>
            </a:pPr>
            <a:r>
              <a:rPr lang="en-US" altLang="ja-JP" sz="1800" dirty="0">
                <a:solidFill>
                  <a:schemeClr val="tx1">
                    <a:lumMod val="95000"/>
                    <a:lumOff val="5000"/>
                  </a:schemeClr>
                </a:solidFill>
                <a:latin typeface="+mn-ea"/>
                <a:ea typeface="+mn-ea"/>
              </a:rPr>
              <a:t> 8</a:t>
            </a:r>
          </a:p>
          <a:p>
            <a:pPr algn="l">
              <a:lnSpc>
                <a:spcPct val="150000"/>
              </a:lnSpc>
            </a:pPr>
            <a:r>
              <a:rPr lang="en-US" altLang="ja-JP" sz="1800" dirty="0">
                <a:solidFill>
                  <a:schemeClr val="tx1">
                    <a:lumMod val="95000"/>
                    <a:lumOff val="5000"/>
                  </a:schemeClr>
                </a:solidFill>
                <a:latin typeface="+mn-ea"/>
                <a:ea typeface="+mn-ea"/>
              </a:rPr>
              <a:t> 9</a:t>
            </a:r>
          </a:p>
          <a:p>
            <a:pPr algn="l">
              <a:lnSpc>
                <a:spcPct val="150000"/>
              </a:lnSpc>
            </a:pPr>
            <a:r>
              <a:rPr lang="en-US" altLang="ja-JP" sz="1800" dirty="0">
                <a:solidFill>
                  <a:schemeClr val="tx1">
                    <a:lumMod val="95000"/>
                    <a:lumOff val="5000"/>
                  </a:schemeClr>
                </a:solidFill>
                <a:latin typeface="+mn-ea"/>
                <a:ea typeface="+mn-ea"/>
              </a:rPr>
              <a:t>10</a:t>
            </a:r>
          </a:p>
          <a:p>
            <a:pPr algn="l">
              <a:lnSpc>
                <a:spcPct val="150000"/>
              </a:lnSpc>
            </a:pPr>
            <a:endParaRPr lang="en-US" altLang="ja-JP" sz="1800" dirty="0">
              <a:solidFill>
                <a:schemeClr val="tx1">
                  <a:lumMod val="95000"/>
                  <a:lumOff val="5000"/>
                </a:schemeClr>
              </a:solidFill>
              <a:latin typeface="+mn-ea"/>
              <a:ea typeface="+mn-ea"/>
            </a:endParaRPr>
          </a:p>
        </p:txBody>
      </p:sp>
      <p:sp>
        <p:nvSpPr>
          <p:cNvPr id="10" name="タイトル 1">
            <a:extLst>
              <a:ext uri="{FF2B5EF4-FFF2-40B4-BE49-F238E27FC236}">
                <a16:creationId xmlns:a16="http://schemas.microsoft.com/office/drawing/2014/main" id="{FD691797-86B5-48FB-B2B8-1E14CDEB785C}"/>
              </a:ext>
            </a:extLst>
          </p:cNvPr>
          <p:cNvSpPr txBox="1">
            <a:spLocks/>
          </p:cNvSpPr>
          <p:nvPr/>
        </p:nvSpPr>
        <p:spPr>
          <a:xfrm>
            <a:off x="6759960" y="1437215"/>
            <a:ext cx="864096" cy="4008009"/>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r>
              <a:rPr lang="ja-JP" altLang="en-US" sz="1800" dirty="0">
                <a:solidFill>
                  <a:schemeClr val="tx1">
                    <a:lumMod val="95000"/>
                    <a:lumOff val="5000"/>
                  </a:schemeClr>
                </a:solidFill>
                <a:latin typeface="+mn-ea"/>
                <a:ea typeface="+mn-ea"/>
              </a:rPr>
              <a:t>・・・</a:t>
            </a: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a:p>
            <a:pPr algn="l">
              <a:lnSpc>
                <a:spcPct val="150000"/>
              </a:lnSpc>
            </a:pPr>
            <a:endParaRPr lang="en-US" altLang="ja-JP" sz="1800" dirty="0">
              <a:solidFill>
                <a:schemeClr val="tx1">
                  <a:lumMod val="95000"/>
                  <a:lumOff val="5000"/>
                </a:schemeClr>
              </a:solidFill>
              <a:latin typeface="+mn-ea"/>
              <a:ea typeface="+mn-ea"/>
            </a:endParaRPr>
          </a:p>
        </p:txBody>
      </p:sp>
    </p:spTree>
    <p:extLst>
      <p:ext uri="{BB962C8B-B14F-4D97-AF65-F5344CB8AC3E}">
        <p14:creationId xmlns:p14="http://schemas.microsoft.com/office/powerpoint/2010/main" val="1014090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8816F3-5D97-416A-810A-9FDBE9324E83}"/>
              </a:ext>
            </a:extLst>
          </p:cNvPr>
          <p:cNvSpPr txBox="1"/>
          <p:nvPr/>
        </p:nvSpPr>
        <p:spPr>
          <a:xfrm>
            <a:off x="395536" y="44624"/>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オンライン環境利用の流れ</a:t>
            </a:r>
            <a:endParaRPr lang="en-US" altLang="ja-JP" sz="20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3E385D6-5960-4577-AF57-91C6D13E9A30}"/>
              </a:ext>
            </a:extLst>
          </p:cNvPr>
          <p:cNvSpPr txBox="1"/>
          <p:nvPr/>
        </p:nvSpPr>
        <p:spPr>
          <a:xfrm>
            <a:off x="611560" y="1195153"/>
            <a:ext cx="8118902" cy="2545312"/>
          </a:xfrm>
          <a:prstGeom prst="rect">
            <a:avLst/>
          </a:prstGeom>
          <a:noFill/>
          <a:ln>
            <a:solidFill>
              <a:schemeClr val="bg1">
                <a:lumMod val="50000"/>
              </a:schemeClr>
            </a:solidFill>
          </a:ln>
        </p:spPr>
        <p:txBody>
          <a:bodyPr wrap="square" rtlCol="0">
            <a:spAutoFit/>
          </a:bodyPr>
          <a:lstStyle/>
          <a:p>
            <a:pPr marL="0" lvl="1" algn="l" defTabSz="844550">
              <a:lnSpc>
                <a:spcPct val="90000"/>
              </a:lnSpc>
              <a:spcBef>
                <a:spcPct val="0"/>
              </a:spcBef>
              <a:spcAft>
                <a:spcPct val="15000"/>
              </a:spcAft>
            </a:pPr>
            <a:endParaRPr lang="en-US" altLang="ja-JP" sz="2000" dirty="0">
              <a:latin typeface="+mj-ea"/>
              <a:ea typeface="+mj-ea"/>
            </a:endParaRPr>
          </a:p>
          <a:p>
            <a:pPr marL="0" lvl="1" algn="l" defTabSz="844550">
              <a:spcBef>
                <a:spcPct val="0"/>
              </a:spcBef>
              <a:spcAft>
                <a:spcPct val="15000"/>
              </a:spcAft>
            </a:pPr>
            <a:r>
              <a:rPr lang="en-US" altLang="ja-JP" sz="2000" dirty="0">
                <a:latin typeface="+mj-ea"/>
                <a:ea typeface="+mj-ea"/>
              </a:rPr>
              <a:t>【</a:t>
            </a:r>
            <a:r>
              <a:rPr lang="ja-JP" altLang="en-US" sz="2000" dirty="0">
                <a:latin typeface="+mj-ea"/>
                <a:ea typeface="+mj-ea"/>
              </a:rPr>
              <a:t>はじめに</a:t>
            </a:r>
            <a:r>
              <a:rPr lang="en-US" altLang="ja-JP" sz="2000" dirty="0">
                <a:latin typeface="+mj-ea"/>
                <a:ea typeface="+mj-ea"/>
              </a:rPr>
              <a:t>】</a:t>
            </a:r>
          </a:p>
          <a:p>
            <a:pPr marL="0" lvl="1" algn="l" defTabSz="844550">
              <a:lnSpc>
                <a:spcPct val="90000"/>
              </a:lnSpc>
              <a:spcBef>
                <a:spcPct val="0"/>
              </a:spcBef>
              <a:spcAft>
                <a:spcPct val="15000"/>
              </a:spcAft>
            </a:pPr>
            <a:endParaRPr lang="en-US" altLang="ja-JP" sz="1400" dirty="0">
              <a:latin typeface="+mj-ea"/>
              <a:ea typeface="+mj-ea"/>
            </a:endParaRPr>
          </a:p>
          <a:p>
            <a:pPr marL="171450" lvl="1" indent="-171450" algn="l" defTabSz="844550">
              <a:lnSpc>
                <a:spcPct val="90000"/>
              </a:lnSpc>
              <a:spcBef>
                <a:spcPct val="0"/>
              </a:spcBef>
              <a:spcAft>
                <a:spcPct val="15000"/>
              </a:spcAft>
              <a:buFont typeface="Arial" panose="020B0604020202020204" pitchFamily="34" charset="0"/>
              <a:buChar char="•"/>
            </a:pPr>
            <a:r>
              <a:rPr lang="en-US" altLang="ja-JP" sz="1400" dirty="0">
                <a:latin typeface="+mj-ea"/>
                <a:ea typeface="+mj-ea"/>
              </a:rPr>
              <a:t>e</a:t>
            </a:r>
            <a:r>
              <a:rPr lang="ja-JP" altLang="en-US" sz="1400" dirty="0">
                <a:latin typeface="+mj-ea"/>
                <a:ea typeface="+mj-ea"/>
              </a:rPr>
              <a:t>ラーニングへログインし、利用を開始します。</a:t>
            </a:r>
            <a:endParaRPr kumimoji="1" lang="en-US" altLang="ja-JP" sz="1400" dirty="0">
              <a:solidFill>
                <a:srgbClr val="FF0000"/>
              </a:solidFill>
              <a:latin typeface="+mj-ea"/>
              <a:ea typeface="+mj-ea"/>
            </a:endParaRPr>
          </a:p>
          <a:p>
            <a:endParaRPr lang="en-US" altLang="ja-JP" sz="1400" dirty="0">
              <a:solidFill>
                <a:srgbClr val="FF0000"/>
              </a:solidFill>
              <a:latin typeface="+mj-ea"/>
              <a:ea typeface="+mj-ea"/>
            </a:endParaRPr>
          </a:p>
          <a:p>
            <a:r>
              <a:rPr lang="ja-JP" altLang="en-US" sz="1400" b="1" dirty="0">
                <a:solidFill>
                  <a:srgbClr val="FF0000"/>
                </a:solidFill>
                <a:latin typeface="+mj-ea"/>
                <a:ea typeface="+mj-ea"/>
              </a:rPr>
              <a:t>　 富山県介護支援専門員協会ホームページ研修情報</a:t>
            </a:r>
            <a:r>
              <a:rPr lang="ja-JP" altLang="en-US" sz="1400" dirty="0">
                <a:solidFill>
                  <a:srgbClr val="FF0000"/>
                </a:solidFill>
                <a:latin typeface="+mj-ea"/>
                <a:ea typeface="+mj-ea"/>
              </a:rPr>
              <a:t>から</a:t>
            </a:r>
            <a:r>
              <a:rPr lang="en-US" altLang="ja-JP" sz="1400" dirty="0">
                <a:solidFill>
                  <a:srgbClr val="FF0000"/>
                </a:solidFill>
                <a:latin typeface="+mj-ea"/>
                <a:ea typeface="+mj-ea"/>
              </a:rPr>
              <a:t>Leaf </a:t>
            </a:r>
            <a:r>
              <a:rPr lang="en-US" altLang="ja-JP" sz="1400" b="1" dirty="0">
                <a:solidFill>
                  <a:srgbClr val="FF0000"/>
                </a:solidFill>
                <a:latin typeface="+mj-ea"/>
                <a:ea typeface="+mj-ea"/>
              </a:rPr>
              <a:t>Lightning</a:t>
            </a:r>
            <a:r>
              <a:rPr lang="ja-JP" altLang="en-US" sz="1400" b="1" dirty="0">
                <a:solidFill>
                  <a:srgbClr val="FF0000"/>
                </a:solidFill>
                <a:latin typeface="+mj-ea"/>
                <a:ea typeface="+mj-ea"/>
              </a:rPr>
              <a:t>のログイン画面にアクセスします。</a:t>
            </a:r>
            <a:endParaRPr lang="en-US" altLang="ja-JP" sz="1400" b="1" dirty="0">
              <a:solidFill>
                <a:srgbClr val="FF0000"/>
              </a:solidFill>
              <a:latin typeface="+mj-ea"/>
              <a:ea typeface="+mj-ea"/>
            </a:endParaRPr>
          </a:p>
          <a:p>
            <a:r>
              <a:rPr lang="ja-JP" altLang="en-US" sz="1400" dirty="0">
                <a:solidFill>
                  <a:srgbClr val="FF0000"/>
                </a:solidFill>
                <a:latin typeface="+mj-ea"/>
                <a:ea typeface="+mj-ea"/>
              </a:rPr>
              <a:t>　ログイン</a:t>
            </a:r>
            <a:r>
              <a:rPr lang="en-US" altLang="ja-JP" sz="1400" dirty="0">
                <a:solidFill>
                  <a:srgbClr val="FF0000"/>
                </a:solidFill>
                <a:latin typeface="+mj-ea"/>
                <a:ea typeface="+mj-ea"/>
              </a:rPr>
              <a:t>ID</a:t>
            </a:r>
            <a:r>
              <a:rPr lang="ja-JP" altLang="en-US" sz="1400" dirty="0">
                <a:solidFill>
                  <a:srgbClr val="FF0000"/>
                </a:solidFill>
                <a:latin typeface="+mj-ea"/>
                <a:ea typeface="+mj-ea"/>
              </a:rPr>
              <a:t>、初期パスワードは受講決定通知書に記載されています。</a:t>
            </a:r>
            <a:endParaRPr lang="en-US" altLang="ja-JP" sz="1400" dirty="0">
              <a:solidFill>
                <a:srgbClr val="FF0000"/>
              </a:solidFill>
              <a:latin typeface="+mj-ea"/>
              <a:ea typeface="+mj-ea"/>
            </a:endParaRPr>
          </a:p>
          <a:p>
            <a:endParaRPr lang="en-US" altLang="ja-JP" sz="1400" dirty="0">
              <a:solidFill>
                <a:srgbClr val="FF0000"/>
              </a:solidFill>
              <a:latin typeface="+mj-ea"/>
              <a:ea typeface="+mj-ea"/>
            </a:endParaRPr>
          </a:p>
          <a:p>
            <a:r>
              <a:rPr lang="ja-JP" altLang="en-US" sz="1400" dirty="0">
                <a:solidFill>
                  <a:srgbClr val="FF0000"/>
                </a:solidFill>
                <a:latin typeface="+mj-ea"/>
                <a:ea typeface="+mj-ea"/>
              </a:rPr>
              <a:t>　</a:t>
            </a:r>
            <a:r>
              <a:rPr lang="en-US" altLang="ja-JP" sz="1600" dirty="0">
                <a:solidFill>
                  <a:srgbClr val="FF0000"/>
                </a:solidFill>
                <a:latin typeface="+mj-ea"/>
                <a:ea typeface="+mj-ea"/>
              </a:rPr>
              <a:t>【</a:t>
            </a:r>
            <a:r>
              <a:rPr lang="ja-JP" altLang="en-US" sz="1600" dirty="0">
                <a:solidFill>
                  <a:srgbClr val="FF0000"/>
                </a:solidFill>
                <a:latin typeface="+mj-ea"/>
                <a:ea typeface="+mj-ea"/>
              </a:rPr>
              <a:t>重要</a:t>
            </a:r>
            <a:r>
              <a:rPr lang="en-US" altLang="ja-JP" sz="1600" dirty="0">
                <a:solidFill>
                  <a:srgbClr val="FF0000"/>
                </a:solidFill>
                <a:latin typeface="+mj-ea"/>
                <a:ea typeface="+mj-ea"/>
              </a:rPr>
              <a:t>】</a:t>
            </a:r>
            <a:r>
              <a:rPr lang="ja-JP" altLang="en-US" sz="1400" dirty="0">
                <a:solidFill>
                  <a:srgbClr val="FF0000"/>
                </a:solidFill>
                <a:latin typeface="+mj-ea"/>
                <a:ea typeface="+mj-ea"/>
              </a:rPr>
              <a:t>当該パスワードは現状のままご使用くださいますようお願いいたします。</a:t>
            </a:r>
            <a:endParaRPr lang="en-US" altLang="ja-JP" sz="1400" dirty="0">
              <a:solidFill>
                <a:srgbClr val="FF0000"/>
              </a:solidFill>
              <a:latin typeface="+mj-ea"/>
              <a:ea typeface="+mj-ea"/>
            </a:endParaRPr>
          </a:p>
          <a:p>
            <a:endParaRPr lang="ja-JP" altLang="en-US" sz="1400" dirty="0">
              <a:solidFill>
                <a:srgbClr val="FF0000"/>
              </a:solidFill>
              <a:latin typeface="メイリオ" panose="020B0604030504040204" pitchFamily="50" charset="-128"/>
              <a:ea typeface="メイリオ" panose="020B0604030504040204" pitchFamily="50" charset="-128"/>
            </a:endParaRPr>
          </a:p>
        </p:txBody>
      </p:sp>
      <p:sp>
        <p:nvSpPr>
          <p:cNvPr id="3" name="テキスト ボックス 2">
            <a:extLst>
              <a:ext uri="{FF2B5EF4-FFF2-40B4-BE49-F238E27FC236}">
                <a16:creationId xmlns:a16="http://schemas.microsoft.com/office/drawing/2014/main" id="{24014F27-3FC3-5EC2-CAB8-8013ED7BDFF5}"/>
              </a:ext>
            </a:extLst>
          </p:cNvPr>
          <p:cNvSpPr txBox="1"/>
          <p:nvPr/>
        </p:nvSpPr>
        <p:spPr>
          <a:xfrm>
            <a:off x="614512" y="3662299"/>
            <a:ext cx="8118902" cy="2000548"/>
          </a:xfrm>
          <a:prstGeom prst="rect">
            <a:avLst/>
          </a:prstGeom>
          <a:noFill/>
          <a:ln>
            <a:solidFill>
              <a:schemeClr val="bg1">
                <a:lumMod val="50000"/>
              </a:schemeClr>
            </a:solidFill>
          </a:ln>
        </p:spPr>
        <p:txBody>
          <a:bodyPr wrap="square" rtlCol="0">
            <a:spAutoFit/>
          </a:bodyPr>
          <a:lstStyle/>
          <a:p>
            <a:endParaRPr lang="en-US" altLang="ja-JP" sz="2000" dirty="0">
              <a:latin typeface="+mj-ea"/>
              <a:ea typeface="+mj-ea"/>
            </a:endParaRPr>
          </a:p>
          <a:p>
            <a:r>
              <a:rPr lang="en-US" altLang="ja-JP" sz="2000" dirty="0">
                <a:latin typeface="+mj-ea"/>
                <a:ea typeface="+mj-ea"/>
              </a:rPr>
              <a:t>【</a:t>
            </a:r>
            <a:r>
              <a:rPr lang="ja-JP" altLang="en-US" sz="2000" dirty="0">
                <a:latin typeface="+mj-ea"/>
                <a:ea typeface="+mj-ea"/>
              </a:rPr>
              <a:t>受講</a:t>
            </a:r>
            <a:r>
              <a:rPr lang="en-US" altLang="ja-JP" sz="2000" dirty="0">
                <a:latin typeface="+mj-ea"/>
                <a:ea typeface="+mj-ea"/>
              </a:rPr>
              <a:t>】</a:t>
            </a:r>
          </a:p>
          <a:p>
            <a:pPr marL="285750" indent="-285750">
              <a:buFont typeface="Arial" panose="020B0604020202020204" pitchFamily="34" charset="0"/>
              <a:buChar char="•"/>
            </a:pPr>
            <a:endParaRPr lang="en-US" altLang="ja-JP" sz="1400" dirty="0">
              <a:latin typeface="+mj-ea"/>
              <a:ea typeface="+mj-ea"/>
            </a:endParaRPr>
          </a:p>
          <a:p>
            <a:pPr marL="285750" indent="-285750">
              <a:buFont typeface="Arial" panose="020B0604020202020204" pitchFamily="34" charset="0"/>
              <a:buChar char="•"/>
            </a:pPr>
            <a:r>
              <a:rPr lang="ja-JP" altLang="en-US" sz="1400" dirty="0">
                <a:latin typeface="+mj-ea"/>
                <a:ea typeface="+mj-ea"/>
              </a:rPr>
              <a:t>自分が受講する研修が表示されていますので、受講を開始します。</a:t>
            </a:r>
            <a:r>
              <a:rPr kumimoji="1" lang="ja-JP" altLang="en-US" sz="1400" dirty="0">
                <a:solidFill>
                  <a:srgbClr val="FF0000"/>
                </a:solidFill>
                <a:latin typeface="+mj-ea"/>
                <a:ea typeface="+mj-ea"/>
              </a:rPr>
              <a:t>　　　　</a:t>
            </a:r>
            <a:endParaRPr kumimoji="1" lang="en-US" altLang="ja-JP" sz="1400" dirty="0">
              <a:solidFill>
                <a:srgbClr val="FF0000"/>
              </a:solidFill>
              <a:latin typeface="+mj-ea"/>
              <a:ea typeface="+mj-ea"/>
            </a:endParaRPr>
          </a:p>
          <a:p>
            <a:r>
              <a:rPr kumimoji="1" lang="ja-JP" altLang="en-US" sz="1400" dirty="0">
                <a:solidFill>
                  <a:srgbClr val="FF0000"/>
                </a:solidFill>
                <a:latin typeface="+mj-ea"/>
                <a:ea typeface="+mj-ea"/>
              </a:rPr>
              <a:t>　　　　　　</a:t>
            </a:r>
            <a:endParaRPr kumimoji="1" lang="en-US" altLang="ja-JP" sz="1400" dirty="0">
              <a:solidFill>
                <a:srgbClr val="FF0000"/>
              </a:solidFill>
              <a:latin typeface="+mj-ea"/>
              <a:ea typeface="+mj-ea"/>
            </a:endParaRPr>
          </a:p>
          <a:p>
            <a:r>
              <a:rPr kumimoji="1" lang="ja-JP" altLang="en-US" sz="1400" dirty="0">
                <a:solidFill>
                  <a:srgbClr val="FF0000"/>
                </a:solidFill>
                <a:latin typeface="+mj-ea"/>
                <a:ea typeface="+mj-ea"/>
              </a:rPr>
              <a:t>・講義動画の視聴</a:t>
            </a:r>
            <a:endParaRPr kumimoji="1" lang="en-US" altLang="ja-JP" sz="1400" dirty="0">
              <a:solidFill>
                <a:srgbClr val="FF0000"/>
              </a:solidFill>
              <a:latin typeface="+mj-ea"/>
              <a:ea typeface="+mj-ea"/>
            </a:endParaRPr>
          </a:p>
          <a:p>
            <a:r>
              <a:rPr lang="ja-JP" altLang="en-US" sz="1400" dirty="0">
                <a:solidFill>
                  <a:srgbClr val="FF0000"/>
                </a:solidFill>
                <a:latin typeface="+mj-ea"/>
                <a:ea typeface="+mj-ea"/>
              </a:rPr>
              <a:t>・確認テスト（中間・完了）の解答</a:t>
            </a:r>
            <a:endParaRPr lang="en-US" altLang="ja-JP" sz="1400" dirty="0">
              <a:solidFill>
                <a:srgbClr val="FF0000"/>
              </a:solidFill>
              <a:latin typeface="+mj-ea"/>
              <a:ea typeface="+mj-ea"/>
            </a:endParaRPr>
          </a:p>
          <a:p>
            <a:r>
              <a:rPr kumimoji="1" lang="ja-JP" altLang="en-US" sz="1400" dirty="0">
                <a:solidFill>
                  <a:srgbClr val="FF0000"/>
                </a:solidFill>
                <a:latin typeface="+mj-ea"/>
                <a:ea typeface="+mj-ea"/>
              </a:rPr>
              <a:t>　　　　　　</a:t>
            </a:r>
            <a:endParaRPr lang="en-US" altLang="ja-JP" sz="1400" dirty="0">
              <a:solidFill>
                <a:srgbClr val="FF0000"/>
              </a:solidFill>
              <a:latin typeface="+mj-ea"/>
              <a:ea typeface="+mj-ea"/>
            </a:endParaRPr>
          </a:p>
        </p:txBody>
      </p:sp>
    </p:spTree>
    <p:extLst>
      <p:ext uri="{BB962C8B-B14F-4D97-AF65-F5344CB8AC3E}">
        <p14:creationId xmlns:p14="http://schemas.microsoft.com/office/powerpoint/2010/main" val="1298899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ログインする</a:t>
            </a:r>
            <a:endParaRPr lang="en-US" altLang="ja-JP" sz="2000" b="1" dirty="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80920" cy="338554"/>
          </a:xfrm>
          <a:prstGeom prst="rect">
            <a:avLst/>
          </a:prstGeom>
          <a:noFill/>
          <a:ln>
            <a:solidFill>
              <a:schemeClr val="bg1">
                <a:lumMod val="50000"/>
              </a:schemeClr>
            </a:solidFill>
          </a:ln>
        </p:spPr>
        <p:txBody>
          <a:bodyPr wrap="square" rtlCol="0">
            <a:spAutoFit/>
          </a:bodyPr>
          <a:lstStyle/>
          <a:p>
            <a:r>
              <a:rPr lang="en-US" altLang="ja-JP" sz="1600" b="1" dirty="0">
                <a:solidFill>
                  <a:schemeClr val="tx1">
                    <a:lumMod val="95000"/>
                    <a:lumOff val="5000"/>
                  </a:schemeClr>
                </a:solidFill>
              </a:rPr>
              <a:t>TOP</a:t>
            </a:r>
            <a:r>
              <a:rPr lang="ja-JP" altLang="en-US" sz="1600" b="1" dirty="0">
                <a:solidFill>
                  <a:schemeClr val="tx1">
                    <a:lumMod val="95000"/>
                    <a:lumOff val="5000"/>
                  </a:schemeClr>
                </a:solidFill>
              </a:rPr>
              <a:t>ページの操作方法についてご紹介します。</a:t>
            </a:r>
            <a:endParaRPr kumimoji="1" lang="en-US" altLang="ja-JP" sz="1600" b="1" dirty="0">
              <a:solidFill>
                <a:schemeClr val="tx1">
                  <a:lumMod val="95000"/>
                  <a:lumOff val="5000"/>
                </a:schemeClr>
              </a:solidFill>
            </a:endParaRPr>
          </a:p>
        </p:txBody>
      </p:sp>
      <p:pic>
        <p:nvPicPr>
          <p:cNvPr id="26" name="図 25">
            <a:extLst>
              <a:ext uri="{FF2B5EF4-FFF2-40B4-BE49-F238E27FC236}">
                <a16:creationId xmlns:a16="http://schemas.microsoft.com/office/drawing/2014/main" id="{620CB953-5183-47D5-BF0B-CAEA90C99E22}"/>
              </a:ext>
            </a:extLst>
          </p:cNvPr>
          <p:cNvPicPr>
            <a:picLocks noChangeAspect="1"/>
          </p:cNvPicPr>
          <p:nvPr/>
        </p:nvPicPr>
        <p:blipFill rotWithShape="1">
          <a:blip r:embed="rId2"/>
          <a:srcRect t="8290" b="25227"/>
          <a:stretch/>
        </p:blipFill>
        <p:spPr>
          <a:xfrm>
            <a:off x="642543" y="1022242"/>
            <a:ext cx="8069918" cy="2773656"/>
          </a:xfrm>
          <a:prstGeom prst="rect">
            <a:avLst/>
          </a:prstGeom>
          <a:ln>
            <a:solidFill>
              <a:schemeClr val="tx1"/>
            </a:solidFill>
          </a:ln>
        </p:spPr>
      </p:pic>
      <p:pic>
        <p:nvPicPr>
          <p:cNvPr id="27" name="図 26">
            <a:extLst>
              <a:ext uri="{FF2B5EF4-FFF2-40B4-BE49-F238E27FC236}">
                <a16:creationId xmlns:a16="http://schemas.microsoft.com/office/drawing/2014/main" id="{A52BAB51-50D4-4970-BE75-2D4B79CC1889}"/>
              </a:ext>
            </a:extLst>
          </p:cNvPr>
          <p:cNvPicPr>
            <a:picLocks noChangeAspect="1"/>
          </p:cNvPicPr>
          <p:nvPr/>
        </p:nvPicPr>
        <p:blipFill rotWithShape="1">
          <a:blip r:embed="rId3"/>
          <a:srcRect t="8606"/>
          <a:stretch/>
        </p:blipFill>
        <p:spPr>
          <a:xfrm>
            <a:off x="669401" y="3903578"/>
            <a:ext cx="8069917" cy="3671076"/>
          </a:xfrm>
          <a:prstGeom prst="rect">
            <a:avLst/>
          </a:prstGeom>
          <a:ln>
            <a:solidFill>
              <a:schemeClr val="tx1"/>
            </a:solidFill>
          </a:ln>
        </p:spPr>
      </p:pic>
      <p:sp>
        <p:nvSpPr>
          <p:cNvPr id="29" name="正方形/長方形 28">
            <a:extLst>
              <a:ext uri="{FF2B5EF4-FFF2-40B4-BE49-F238E27FC236}">
                <a16:creationId xmlns:a16="http://schemas.microsoft.com/office/drawing/2014/main" id="{DFE74339-CC0F-4A58-9C52-584FBFDFDD13}"/>
              </a:ext>
            </a:extLst>
          </p:cNvPr>
          <p:cNvSpPr/>
          <p:nvPr/>
        </p:nvSpPr>
        <p:spPr>
          <a:xfrm>
            <a:off x="764669" y="5373216"/>
            <a:ext cx="1791107" cy="9528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16756253-3F8A-4095-8D34-0B4D8C2DFE61}"/>
              </a:ext>
            </a:extLst>
          </p:cNvPr>
          <p:cNvSpPr txBox="1"/>
          <p:nvPr/>
        </p:nvSpPr>
        <p:spPr>
          <a:xfrm>
            <a:off x="247564" y="1066923"/>
            <a:ext cx="789958" cy="400110"/>
          </a:xfrm>
          <a:prstGeom prst="rect">
            <a:avLst/>
          </a:prstGeom>
          <a:noFill/>
        </p:spPr>
        <p:txBody>
          <a:bodyPr wrap="square" rtlCol="0">
            <a:spAutoFit/>
          </a:bodyPr>
          <a:lstStyle/>
          <a:p>
            <a:r>
              <a:rPr kumimoji="1" lang="ja-JP" altLang="en-US" sz="2000" dirty="0">
                <a:solidFill>
                  <a:srgbClr val="FF0000"/>
                </a:solidFill>
              </a:rPr>
              <a:t>①</a:t>
            </a:r>
          </a:p>
        </p:txBody>
      </p:sp>
      <p:sp>
        <p:nvSpPr>
          <p:cNvPr id="31" name="テキスト ボックス 30">
            <a:extLst>
              <a:ext uri="{FF2B5EF4-FFF2-40B4-BE49-F238E27FC236}">
                <a16:creationId xmlns:a16="http://schemas.microsoft.com/office/drawing/2014/main" id="{A0B88BC1-BF12-43B5-9591-B00ADE45729A}"/>
              </a:ext>
            </a:extLst>
          </p:cNvPr>
          <p:cNvSpPr txBox="1"/>
          <p:nvPr/>
        </p:nvSpPr>
        <p:spPr>
          <a:xfrm>
            <a:off x="260915" y="3997171"/>
            <a:ext cx="622064" cy="400110"/>
          </a:xfrm>
          <a:prstGeom prst="rect">
            <a:avLst/>
          </a:prstGeom>
          <a:noFill/>
        </p:spPr>
        <p:txBody>
          <a:bodyPr wrap="square" rtlCol="0">
            <a:spAutoFit/>
          </a:bodyPr>
          <a:lstStyle/>
          <a:p>
            <a:r>
              <a:rPr lang="ja-JP" altLang="en-US" sz="2000" dirty="0">
                <a:solidFill>
                  <a:srgbClr val="FF0000"/>
                </a:solidFill>
              </a:rPr>
              <a:t>②</a:t>
            </a:r>
            <a:endParaRPr kumimoji="1" lang="ja-JP" altLang="en-US" sz="2000" dirty="0">
              <a:solidFill>
                <a:srgbClr val="FF0000"/>
              </a:solidFill>
            </a:endParaRPr>
          </a:p>
        </p:txBody>
      </p:sp>
      <p:sp>
        <p:nvSpPr>
          <p:cNvPr id="12" name="テキスト ボックス 11">
            <a:extLst>
              <a:ext uri="{FF2B5EF4-FFF2-40B4-BE49-F238E27FC236}">
                <a16:creationId xmlns:a16="http://schemas.microsoft.com/office/drawing/2014/main" id="{E3E385D6-5960-4577-AF57-91C6D13E9A30}"/>
              </a:ext>
            </a:extLst>
          </p:cNvPr>
          <p:cNvSpPr txBox="1"/>
          <p:nvPr/>
        </p:nvSpPr>
        <p:spPr>
          <a:xfrm>
            <a:off x="4154351" y="2387456"/>
            <a:ext cx="4558109" cy="1815882"/>
          </a:xfrm>
          <a:prstGeom prst="rect">
            <a:avLst/>
          </a:prstGeom>
          <a:solidFill>
            <a:schemeClr val="bg1"/>
          </a:solidFill>
          <a:ln>
            <a:solidFill>
              <a:schemeClr val="bg1">
                <a:lumMod val="50000"/>
              </a:schemeClr>
            </a:solidFill>
          </a:ln>
        </p:spPr>
        <p:txBody>
          <a:bodyPr wrap="square" rtlCol="0">
            <a:spAutoFit/>
          </a:bodyPr>
          <a:lstStyle/>
          <a:p>
            <a:r>
              <a:rPr lang="ja-JP" altLang="en-US" sz="1400" dirty="0">
                <a:solidFill>
                  <a:schemeClr val="tx1">
                    <a:lumMod val="95000"/>
                    <a:lumOff val="5000"/>
                  </a:schemeClr>
                </a:solidFill>
                <a:latin typeface="+mj-ea"/>
                <a:ea typeface="+mj-ea"/>
              </a:rPr>
              <a:t>①</a:t>
            </a:r>
            <a:r>
              <a:rPr lang="ja-JP" altLang="en-US" sz="1400" b="1" dirty="0">
                <a:solidFill>
                  <a:schemeClr val="tx1">
                    <a:lumMod val="95000"/>
                    <a:lumOff val="5000"/>
                  </a:schemeClr>
                </a:solidFill>
                <a:latin typeface="+mj-ea"/>
                <a:ea typeface="+mj-ea"/>
              </a:rPr>
              <a:t>富山県介護支援専門員協会ホームページ研修情報</a:t>
            </a:r>
            <a:r>
              <a:rPr lang="ja-JP" altLang="en-US" sz="1400" dirty="0">
                <a:solidFill>
                  <a:schemeClr val="tx1">
                    <a:lumMod val="95000"/>
                    <a:lumOff val="5000"/>
                  </a:schemeClr>
                </a:solidFill>
                <a:latin typeface="+mj-ea"/>
                <a:ea typeface="+mj-ea"/>
              </a:rPr>
              <a:t>から</a:t>
            </a:r>
            <a:r>
              <a:rPr lang="en-US" altLang="ja-JP" sz="1400" dirty="0">
                <a:solidFill>
                  <a:schemeClr val="tx1">
                    <a:lumMod val="95000"/>
                    <a:lumOff val="5000"/>
                  </a:schemeClr>
                </a:solidFill>
                <a:latin typeface="+mj-ea"/>
                <a:ea typeface="+mj-ea"/>
              </a:rPr>
              <a:t>Leaf Lightning</a:t>
            </a:r>
            <a:r>
              <a:rPr lang="ja-JP" altLang="en-US" sz="1400" dirty="0">
                <a:solidFill>
                  <a:schemeClr val="tx1">
                    <a:lumMod val="95000"/>
                    <a:lumOff val="5000"/>
                  </a:schemeClr>
                </a:solidFill>
                <a:latin typeface="+mj-ea"/>
                <a:ea typeface="+mj-ea"/>
              </a:rPr>
              <a:t>のログイン画面にアクセスします。</a:t>
            </a:r>
            <a:endParaRPr lang="en-US" altLang="ja-JP" sz="1400" dirty="0">
              <a:solidFill>
                <a:schemeClr val="tx1">
                  <a:lumMod val="95000"/>
                  <a:lumOff val="5000"/>
                </a:schemeClr>
              </a:solidFill>
              <a:latin typeface="+mj-ea"/>
              <a:ea typeface="+mj-ea"/>
            </a:endParaRPr>
          </a:p>
          <a:p>
            <a:r>
              <a:rPr lang="en-US" altLang="ja-JP" sz="1400" dirty="0">
                <a:solidFill>
                  <a:srgbClr val="FF0000"/>
                </a:solidFill>
                <a:latin typeface="+mj-ea"/>
                <a:ea typeface="+mj-ea"/>
              </a:rPr>
              <a:t>※ https://cm-online-training.leaf-hrm.jp/</a:t>
            </a:r>
            <a:r>
              <a:rPr lang="ja-JP" altLang="en-US" sz="1400" dirty="0">
                <a:solidFill>
                  <a:srgbClr val="FF0000"/>
                </a:solidFill>
                <a:latin typeface="+mj-ea"/>
                <a:ea typeface="+mj-ea"/>
              </a:rPr>
              <a:t>　インターネットの検索からもログインできます。</a:t>
            </a:r>
            <a:endParaRPr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②ログイン画面で「ログインＩＤ・パスワード」を入力して、ログインボタンをおすとログイン完了です。</a:t>
            </a:r>
            <a:endParaRPr lang="en-US" altLang="ja-JP" sz="1400" dirty="0">
              <a:solidFill>
                <a:schemeClr val="tx1">
                  <a:lumMod val="95000"/>
                  <a:lumOff val="5000"/>
                </a:schemeClr>
              </a:solidFill>
              <a:latin typeface="+mj-ea"/>
              <a:ea typeface="+mj-ea"/>
            </a:endParaRPr>
          </a:p>
          <a:p>
            <a:r>
              <a:rPr lang="en-US" altLang="ja-JP" sz="1400" dirty="0">
                <a:solidFill>
                  <a:srgbClr val="FF0000"/>
                </a:solidFill>
                <a:latin typeface="+mj-ea"/>
                <a:ea typeface="+mj-ea"/>
              </a:rPr>
              <a:t>※</a:t>
            </a:r>
            <a:r>
              <a:rPr lang="ja-JP" altLang="en-US" sz="1400" dirty="0">
                <a:solidFill>
                  <a:srgbClr val="FF0000"/>
                </a:solidFill>
                <a:latin typeface="+mj-ea"/>
                <a:ea typeface="+mj-ea"/>
              </a:rPr>
              <a:t> </a:t>
            </a:r>
            <a:r>
              <a:rPr lang="en-US" altLang="ja-JP" sz="1400" dirty="0">
                <a:solidFill>
                  <a:srgbClr val="FF0000"/>
                </a:solidFill>
                <a:latin typeface="+mj-ea"/>
                <a:ea typeface="+mj-ea"/>
              </a:rPr>
              <a:t>5</a:t>
            </a:r>
            <a:r>
              <a:rPr lang="ja-JP" altLang="en-US" sz="1400" dirty="0">
                <a:solidFill>
                  <a:srgbClr val="FF0000"/>
                </a:solidFill>
                <a:latin typeface="+mj-ea"/>
                <a:ea typeface="+mj-ea"/>
              </a:rPr>
              <a:t>回連続でパスワードを間違えますと、</a:t>
            </a:r>
            <a:r>
              <a:rPr lang="en-US" altLang="ja-JP" sz="1400" dirty="0">
                <a:solidFill>
                  <a:srgbClr val="FF0000"/>
                </a:solidFill>
                <a:latin typeface="+mj-ea"/>
                <a:ea typeface="+mj-ea"/>
              </a:rPr>
              <a:t>30</a:t>
            </a:r>
            <a:r>
              <a:rPr lang="ja-JP" altLang="en-US" sz="1400" dirty="0">
                <a:solidFill>
                  <a:srgbClr val="FF0000"/>
                </a:solidFill>
                <a:latin typeface="+mj-ea"/>
                <a:ea typeface="+mj-ea"/>
              </a:rPr>
              <a:t>分間ログインできなくなるので注意してください。</a:t>
            </a:r>
            <a:endParaRPr lang="en-US" altLang="ja-JP" sz="1400" dirty="0">
              <a:solidFill>
                <a:srgbClr val="FF0000"/>
              </a:solidFill>
              <a:latin typeface="+mj-ea"/>
              <a:ea typeface="+mj-ea"/>
            </a:endParaRPr>
          </a:p>
        </p:txBody>
      </p:sp>
      <p:sp>
        <p:nvSpPr>
          <p:cNvPr id="10" name="正方形/長方形 9">
            <a:extLst>
              <a:ext uri="{FF2B5EF4-FFF2-40B4-BE49-F238E27FC236}">
                <a16:creationId xmlns:a16="http://schemas.microsoft.com/office/drawing/2014/main" id="{47B2466F-EDAA-75A6-A16E-538A1618C28A}"/>
              </a:ext>
            </a:extLst>
          </p:cNvPr>
          <p:cNvSpPr/>
          <p:nvPr/>
        </p:nvSpPr>
        <p:spPr>
          <a:xfrm>
            <a:off x="3676446" y="6326036"/>
            <a:ext cx="1791107" cy="48376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下 10">
            <a:extLst>
              <a:ext uri="{FF2B5EF4-FFF2-40B4-BE49-F238E27FC236}">
                <a16:creationId xmlns:a16="http://schemas.microsoft.com/office/drawing/2014/main" id="{8AB2853D-DC60-7069-1BE2-A61682B8E921}"/>
              </a:ext>
            </a:extLst>
          </p:cNvPr>
          <p:cNvSpPr/>
          <p:nvPr/>
        </p:nvSpPr>
        <p:spPr>
          <a:xfrm>
            <a:off x="3305129" y="3543539"/>
            <a:ext cx="648072" cy="720079"/>
          </a:xfrm>
          <a:prstGeom prst="down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79AFE4C-EACE-51C5-D3A9-79712878C3F9}"/>
              </a:ext>
            </a:extLst>
          </p:cNvPr>
          <p:cNvSpPr txBox="1"/>
          <p:nvPr/>
        </p:nvSpPr>
        <p:spPr>
          <a:xfrm>
            <a:off x="2998533" y="5145686"/>
            <a:ext cx="3600400" cy="830997"/>
          </a:xfrm>
          <a:prstGeom prst="rect">
            <a:avLst/>
          </a:prstGeom>
          <a:solidFill>
            <a:srgbClr val="FF0000"/>
          </a:solidFill>
          <a:effectLst>
            <a:glow rad="101600">
              <a:schemeClr val="accent2">
                <a:satMod val="175000"/>
                <a:alpha val="40000"/>
              </a:schemeClr>
            </a:glow>
          </a:effectLst>
        </p:spPr>
        <p:txBody>
          <a:bodyPr wrap="square" rtlCol="0">
            <a:spAutoFit/>
          </a:bodyPr>
          <a:lstStyle/>
          <a:p>
            <a:r>
              <a:rPr kumimoji="1" lang="ja-JP" altLang="en-US" sz="1600" dirty="0">
                <a:solidFill>
                  <a:schemeClr val="bg1"/>
                </a:solidFill>
              </a:rPr>
              <a:t>　</a:t>
            </a:r>
            <a:r>
              <a:rPr kumimoji="1" lang="en-US" altLang="ja-JP" sz="1600" dirty="0">
                <a:solidFill>
                  <a:schemeClr val="bg1"/>
                </a:solidFill>
              </a:rPr>
              <a:t>【</a:t>
            </a:r>
            <a:r>
              <a:rPr kumimoji="1" lang="ja-JP" altLang="en-US" sz="1600" dirty="0">
                <a:solidFill>
                  <a:schemeClr val="bg1"/>
                </a:solidFill>
              </a:rPr>
              <a:t>重要</a:t>
            </a:r>
            <a:r>
              <a:rPr kumimoji="1" lang="en-US" altLang="ja-JP" sz="1600" dirty="0">
                <a:solidFill>
                  <a:schemeClr val="bg1"/>
                </a:solidFill>
              </a:rPr>
              <a:t>】</a:t>
            </a:r>
          </a:p>
          <a:p>
            <a:r>
              <a:rPr kumimoji="1" lang="ja-JP" altLang="en-US" sz="1600" dirty="0">
                <a:solidFill>
                  <a:schemeClr val="bg1"/>
                </a:solidFill>
              </a:rPr>
              <a:t>　当該パスワードは現状のままご使用</a:t>
            </a:r>
            <a:endParaRPr kumimoji="1" lang="en-US" altLang="ja-JP" sz="1600" dirty="0">
              <a:solidFill>
                <a:schemeClr val="bg1"/>
              </a:solidFill>
            </a:endParaRPr>
          </a:p>
          <a:p>
            <a:r>
              <a:rPr kumimoji="1" lang="ja-JP" altLang="en-US" sz="1600" dirty="0">
                <a:solidFill>
                  <a:schemeClr val="bg1"/>
                </a:solidFill>
              </a:rPr>
              <a:t>　くださいますようお願いいたします。</a:t>
            </a:r>
          </a:p>
        </p:txBody>
      </p:sp>
      <p:sp>
        <p:nvSpPr>
          <p:cNvPr id="6" name="矢印: 下 5">
            <a:extLst>
              <a:ext uri="{FF2B5EF4-FFF2-40B4-BE49-F238E27FC236}">
                <a16:creationId xmlns:a16="http://schemas.microsoft.com/office/drawing/2014/main" id="{F0C26A2F-1434-F733-1A17-0D3BB10F4BDB}"/>
              </a:ext>
            </a:extLst>
          </p:cNvPr>
          <p:cNvSpPr/>
          <p:nvPr/>
        </p:nvSpPr>
        <p:spPr>
          <a:xfrm rot="4267807">
            <a:off x="2334661" y="5761836"/>
            <a:ext cx="317006" cy="491893"/>
          </a:xfrm>
          <a:prstGeom prst="downArrow">
            <a:avLst>
              <a:gd name="adj1" fmla="val 36152"/>
              <a:gd name="adj2" fmla="val 50000"/>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35237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Web サイト&#10;&#10;自動的に生成された説明">
            <a:extLst>
              <a:ext uri="{FF2B5EF4-FFF2-40B4-BE49-F238E27FC236}">
                <a16:creationId xmlns:a16="http://schemas.microsoft.com/office/drawing/2014/main" id="{313C9AD9-F37D-4DD8-458D-975DAC1C9238}"/>
              </a:ext>
            </a:extLst>
          </p:cNvPr>
          <p:cNvPicPr>
            <a:picLocks noChangeAspect="1"/>
          </p:cNvPicPr>
          <p:nvPr/>
        </p:nvPicPr>
        <p:blipFill rotWithShape="1">
          <a:blip r:embed="rId2">
            <a:extLst>
              <a:ext uri="{28A0092B-C50C-407E-A947-70E740481C1C}">
                <a14:useLocalDpi xmlns:a14="http://schemas.microsoft.com/office/drawing/2010/main" val="0"/>
              </a:ext>
            </a:extLst>
          </a:blip>
          <a:srcRect b="3990"/>
          <a:stretch/>
        </p:blipFill>
        <p:spPr>
          <a:xfrm>
            <a:off x="492218" y="1020646"/>
            <a:ext cx="6071406" cy="5497867"/>
          </a:xfrm>
          <a:prstGeom prst="rect">
            <a:avLst/>
          </a:prstGeom>
          <a:ln>
            <a:solidFill>
              <a:schemeClr val="tx1"/>
            </a:solidFill>
          </a:ln>
        </p:spPr>
      </p:pic>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pPr algn="l" fontAlgn="ctr"/>
            <a:r>
              <a:rPr lang="en-US" altLang="ja-JP" sz="2000" b="1" i="0" dirty="0">
                <a:solidFill>
                  <a:schemeClr val="tx1">
                    <a:lumMod val="95000"/>
                    <a:lumOff val="5000"/>
                  </a:schemeClr>
                </a:solidFill>
                <a:latin typeface="+mj-ea"/>
                <a:ea typeface="+mj-ea"/>
              </a:rPr>
              <a:t>TOP</a:t>
            </a:r>
            <a:r>
              <a:rPr lang="ja-JP" altLang="en-US" sz="2000" b="1" i="0" dirty="0">
                <a:solidFill>
                  <a:schemeClr val="tx1">
                    <a:lumMod val="95000"/>
                    <a:lumOff val="5000"/>
                  </a:schemeClr>
                </a:solidFill>
                <a:latin typeface="+mj-ea"/>
                <a:ea typeface="+mj-ea"/>
              </a:rPr>
              <a:t>ページ</a:t>
            </a:r>
            <a:r>
              <a:rPr lang="ja-JP" altLang="en-US" sz="2000" b="1" dirty="0">
                <a:solidFill>
                  <a:schemeClr val="tx1">
                    <a:lumMod val="95000"/>
                    <a:lumOff val="5000"/>
                  </a:schemeClr>
                </a:solidFill>
                <a:latin typeface="+mj-ea"/>
                <a:ea typeface="+mj-ea"/>
              </a:rPr>
              <a:t>を確認する</a:t>
            </a:r>
            <a:endParaRPr lang="ja-JP" altLang="en-US" sz="2000" b="1" i="0" u="none" strike="noStrike" dirty="0">
              <a:solidFill>
                <a:schemeClr val="tx1">
                  <a:lumMod val="95000"/>
                  <a:lumOff val="5000"/>
                </a:schemeClr>
              </a:solidFill>
              <a:effectLst/>
              <a:latin typeface="+mj-ea"/>
              <a:ea typeface="+mj-ea"/>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80920" cy="338554"/>
          </a:xfrm>
          <a:prstGeom prst="rect">
            <a:avLst/>
          </a:prstGeom>
          <a:noFill/>
          <a:ln>
            <a:solidFill>
              <a:schemeClr val="bg1">
                <a:lumMod val="50000"/>
              </a:schemeClr>
            </a:solidFill>
          </a:ln>
        </p:spPr>
        <p:txBody>
          <a:bodyPr wrap="square" rtlCol="0">
            <a:spAutoFit/>
          </a:bodyPr>
          <a:lstStyle/>
          <a:p>
            <a:r>
              <a:rPr lang="en-US" altLang="ja-JP" sz="1600" b="1" dirty="0">
                <a:solidFill>
                  <a:schemeClr val="tx1">
                    <a:lumMod val="95000"/>
                    <a:lumOff val="5000"/>
                  </a:schemeClr>
                </a:solidFill>
              </a:rPr>
              <a:t>TOP</a:t>
            </a:r>
            <a:r>
              <a:rPr lang="ja-JP" altLang="en-US" sz="1600" b="1" dirty="0">
                <a:solidFill>
                  <a:schemeClr val="tx1">
                    <a:lumMod val="95000"/>
                    <a:lumOff val="5000"/>
                  </a:schemeClr>
                </a:solidFill>
              </a:rPr>
              <a:t>ページの見方についてです。</a:t>
            </a:r>
            <a:endParaRPr kumimoji="1" lang="en-US" altLang="ja-JP" sz="16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3E385D6-5960-4577-AF57-91C6D13E9A30}"/>
              </a:ext>
            </a:extLst>
          </p:cNvPr>
          <p:cNvSpPr txBox="1"/>
          <p:nvPr/>
        </p:nvSpPr>
        <p:spPr>
          <a:xfrm>
            <a:off x="6645176" y="1050862"/>
            <a:ext cx="2083152" cy="2677656"/>
          </a:xfrm>
          <a:prstGeom prst="rect">
            <a:avLst/>
          </a:prstGeom>
          <a:noFill/>
          <a:ln>
            <a:solidFill>
              <a:schemeClr val="bg1">
                <a:lumMod val="50000"/>
              </a:schemeClr>
            </a:solidFill>
          </a:ln>
        </p:spPr>
        <p:txBody>
          <a:bodyPr wrap="square" rtlCol="0">
            <a:spAutoFit/>
          </a:bodyPr>
          <a:lstStyle/>
          <a:p>
            <a:r>
              <a:rPr kumimoji="1" lang="ja-JP" altLang="en-US" sz="1400" dirty="0">
                <a:solidFill>
                  <a:schemeClr val="tx1">
                    <a:lumMod val="95000"/>
                    <a:lumOff val="5000"/>
                  </a:schemeClr>
                </a:solidFill>
                <a:latin typeface="+mj-ea"/>
                <a:ea typeface="+mj-ea"/>
              </a:rPr>
              <a:t>①サイドバー：各種ペー　ジへのリンクがあります</a:t>
            </a:r>
            <a:r>
              <a:rPr lang="ja-JP" altLang="en-US" sz="1400" dirty="0">
                <a:solidFill>
                  <a:schemeClr val="tx1">
                    <a:lumMod val="95000"/>
                    <a:lumOff val="5000"/>
                  </a:schemeClr>
                </a:solidFill>
                <a:latin typeface="+mj-ea"/>
                <a:ea typeface="+mj-ea"/>
              </a:rPr>
              <a:t>。</a:t>
            </a:r>
            <a:endParaRPr lang="en-US" altLang="ja-JP" sz="1400" dirty="0">
              <a:solidFill>
                <a:schemeClr val="tx1">
                  <a:lumMod val="95000"/>
                  <a:lumOff val="5000"/>
                </a:schemeClr>
              </a:solidFill>
              <a:latin typeface="+mj-ea"/>
              <a:ea typeface="+mj-ea"/>
            </a:endParaRPr>
          </a:p>
          <a:p>
            <a:endParaRPr kumimoji="1"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②あなたの受講状況：受講できる研修が表示されます。画像を押すと動画やスライドが別タブで開きます。</a:t>
            </a:r>
            <a:endParaRPr lang="en-US" altLang="ja-JP" sz="1400" dirty="0">
              <a:solidFill>
                <a:schemeClr val="tx1">
                  <a:lumMod val="95000"/>
                  <a:lumOff val="5000"/>
                </a:schemeClr>
              </a:solidFill>
              <a:latin typeface="+mj-ea"/>
              <a:ea typeface="+mj-ea"/>
            </a:endParaRPr>
          </a:p>
          <a:p>
            <a:endParaRPr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③お知らせ：管理者から配信されているお知らせを確認できます。</a:t>
            </a:r>
            <a:endParaRPr kumimoji="1" lang="en-US" altLang="ja-JP" sz="1400" dirty="0">
              <a:solidFill>
                <a:schemeClr val="tx1">
                  <a:lumMod val="95000"/>
                  <a:lumOff val="5000"/>
                </a:schemeClr>
              </a:solidFill>
              <a:latin typeface="+mj-ea"/>
              <a:ea typeface="+mj-ea"/>
            </a:endParaRPr>
          </a:p>
        </p:txBody>
      </p:sp>
      <p:sp>
        <p:nvSpPr>
          <p:cNvPr id="29" name="テキスト ボックス 28">
            <a:extLst>
              <a:ext uri="{FF2B5EF4-FFF2-40B4-BE49-F238E27FC236}">
                <a16:creationId xmlns:a16="http://schemas.microsoft.com/office/drawing/2014/main" id="{188CB969-0247-4E5F-B24C-3141B277A54C}"/>
              </a:ext>
            </a:extLst>
          </p:cNvPr>
          <p:cNvSpPr txBox="1"/>
          <p:nvPr/>
        </p:nvSpPr>
        <p:spPr>
          <a:xfrm>
            <a:off x="445856" y="1060534"/>
            <a:ext cx="622064" cy="400110"/>
          </a:xfrm>
          <a:prstGeom prst="rect">
            <a:avLst/>
          </a:prstGeom>
          <a:noFill/>
        </p:spPr>
        <p:txBody>
          <a:bodyPr wrap="square" rtlCol="0">
            <a:spAutoFit/>
          </a:bodyPr>
          <a:lstStyle/>
          <a:p>
            <a:r>
              <a:rPr kumimoji="1" lang="ja-JP" altLang="en-US" sz="2000" dirty="0">
                <a:solidFill>
                  <a:srgbClr val="FF0000"/>
                </a:solidFill>
              </a:rPr>
              <a:t>①</a:t>
            </a:r>
          </a:p>
        </p:txBody>
      </p:sp>
      <p:sp>
        <p:nvSpPr>
          <p:cNvPr id="31" name="テキスト ボックス 30">
            <a:extLst>
              <a:ext uri="{FF2B5EF4-FFF2-40B4-BE49-F238E27FC236}">
                <a16:creationId xmlns:a16="http://schemas.microsoft.com/office/drawing/2014/main" id="{CCD28140-204A-4BFC-88A6-8E13E206BFA6}"/>
              </a:ext>
            </a:extLst>
          </p:cNvPr>
          <p:cNvSpPr txBox="1"/>
          <p:nvPr/>
        </p:nvSpPr>
        <p:spPr>
          <a:xfrm>
            <a:off x="1723611" y="990609"/>
            <a:ext cx="622064" cy="400110"/>
          </a:xfrm>
          <a:prstGeom prst="rect">
            <a:avLst/>
          </a:prstGeom>
          <a:noFill/>
        </p:spPr>
        <p:txBody>
          <a:bodyPr wrap="square" rtlCol="0">
            <a:spAutoFit/>
          </a:bodyPr>
          <a:lstStyle/>
          <a:p>
            <a:r>
              <a:rPr lang="ja-JP" altLang="en-US" sz="2000" dirty="0">
                <a:solidFill>
                  <a:srgbClr val="FF0000"/>
                </a:solidFill>
              </a:rPr>
              <a:t>②</a:t>
            </a:r>
            <a:endParaRPr kumimoji="1" lang="ja-JP" altLang="en-US" sz="2000" dirty="0">
              <a:solidFill>
                <a:srgbClr val="FF0000"/>
              </a:solidFill>
            </a:endParaRPr>
          </a:p>
        </p:txBody>
      </p:sp>
      <p:sp>
        <p:nvSpPr>
          <p:cNvPr id="19" name="正方形/長方形 18">
            <a:extLst>
              <a:ext uri="{FF2B5EF4-FFF2-40B4-BE49-F238E27FC236}">
                <a16:creationId xmlns:a16="http://schemas.microsoft.com/office/drawing/2014/main" id="{16F8C75A-C0F5-4FDF-99F0-69BCE948EFA0}"/>
              </a:ext>
            </a:extLst>
          </p:cNvPr>
          <p:cNvSpPr/>
          <p:nvPr/>
        </p:nvSpPr>
        <p:spPr>
          <a:xfrm>
            <a:off x="1734392" y="1340768"/>
            <a:ext cx="4719298" cy="380257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正方形/長方形 19">
            <a:extLst>
              <a:ext uri="{FF2B5EF4-FFF2-40B4-BE49-F238E27FC236}">
                <a16:creationId xmlns:a16="http://schemas.microsoft.com/office/drawing/2014/main" id="{26E9AA7A-3976-4219-8DA2-267FEDAE9B6C}"/>
              </a:ext>
            </a:extLst>
          </p:cNvPr>
          <p:cNvSpPr/>
          <p:nvPr/>
        </p:nvSpPr>
        <p:spPr>
          <a:xfrm>
            <a:off x="474475" y="1466845"/>
            <a:ext cx="1121289" cy="1962156"/>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4" name="正方形/長方形 23">
            <a:extLst>
              <a:ext uri="{FF2B5EF4-FFF2-40B4-BE49-F238E27FC236}">
                <a16:creationId xmlns:a16="http://schemas.microsoft.com/office/drawing/2014/main" id="{7CBBFCC3-DC1B-4738-8D75-D0AE4A1EB86A}"/>
              </a:ext>
            </a:extLst>
          </p:cNvPr>
          <p:cNvSpPr/>
          <p:nvPr/>
        </p:nvSpPr>
        <p:spPr>
          <a:xfrm>
            <a:off x="1734392" y="5463466"/>
            <a:ext cx="4772168" cy="105504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2880ED58-2C51-F12F-708F-0C4285370D96}"/>
              </a:ext>
            </a:extLst>
          </p:cNvPr>
          <p:cNvSpPr txBox="1"/>
          <p:nvPr/>
        </p:nvSpPr>
        <p:spPr>
          <a:xfrm>
            <a:off x="1284732" y="5500863"/>
            <a:ext cx="622064" cy="400110"/>
          </a:xfrm>
          <a:prstGeom prst="rect">
            <a:avLst/>
          </a:prstGeom>
          <a:noFill/>
        </p:spPr>
        <p:txBody>
          <a:bodyPr wrap="square" rtlCol="0">
            <a:spAutoFit/>
          </a:bodyPr>
          <a:lstStyle/>
          <a:p>
            <a:r>
              <a:rPr lang="ja-JP" altLang="en-US" sz="2000" dirty="0">
                <a:solidFill>
                  <a:srgbClr val="FF0000"/>
                </a:solidFill>
              </a:rPr>
              <a:t>③</a:t>
            </a:r>
            <a:endParaRPr kumimoji="1" lang="ja-JP" altLang="en-US" sz="2000" dirty="0">
              <a:solidFill>
                <a:srgbClr val="FF0000"/>
              </a:solidFill>
            </a:endParaRPr>
          </a:p>
        </p:txBody>
      </p:sp>
    </p:spTree>
    <p:extLst>
      <p:ext uri="{BB962C8B-B14F-4D97-AF65-F5344CB8AC3E}">
        <p14:creationId xmlns:p14="http://schemas.microsoft.com/office/powerpoint/2010/main" val="10690280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descr="グラフィカル ユーザー インターフェイス, Web サイト&#10;&#10;自動的に生成された説明">
            <a:extLst>
              <a:ext uri="{FF2B5EF4-FFF2-40B4-BE49-F238E27FC236}">
                <a16:creationId xmlns:a16="http://schemas.microsoft.com/office/drawing/2014/main" id="{2772181F-E05E-B831-8736-C9EF41DDC49F}"/>
              </a:ext>
            </a:extLst>
          </p:cNvPr>
          <p:cNvPicPr>
            <a:picLocks noChangeAspect="1"/>
          </p:cNvPicPr>
          <p:nvPr/>
        </p:nvPicPr>
        <p:blipFill rotWithShape="1">
          <a:blip r:embed="rId2">
            <a:extLst>
              <a:ext uri="{28A0092B-C50C-407E-A947-70E740481C1C}">
                <a14:useLocalDpi xmlns:a14="http://schemas.microsoft.com/office/drawing/2010/main" val="0"/>
              </a:ext>
            </a:extLst>
          </a:blip>
          <a:srcRect b="28627"/>
          <a:stretch/>
        </p:blipFill>
        <p:spPr>
          <a:xfrm>
            <a:off x="1173659" y="1073640"/>
            <a:ext cx="6748974" cy="4543206"/>
          </a:xfrm>
          <a:prstGeom prst="rect">
            <a:avLst/>
          </a:prstGeom>
          <a:ln>
            <a:solidFill>
              <a:schemeClr val="tx1"/>
            </a:solidFill>
          </a:ln>
        </p:spPr>
      </p:pic>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受講予定を確認する</a:t>
            </a:r>
            <a:endParaRPr lang="en-US" altLang="ja-JP" sz="2000" b="1" dirty="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80920" cy="338554"/>
          </a:xfrm>
          <a:prstGeom prst="rect">
            <a:avLst/>
          </a:prstGeom>
          <a:noFill/>
          <a:ln>
            <a:solidFill>
              <a:schemeClr val="bg1">
                <a:lumMod val="50000"/>
              </a:schemeClr>
            </a:solidFill>
          </a:ln>
        </p:spPr>
        <p:txBody>
          <a:bodyPr wrap="square" rtlCol="0">
            <a:spAutoFit/>
          </a:bodyPr>
          <a:lstStyle/>
          <a:p>
            <a:r>
              <a:rPr kumimoji="1" lang="ja-JP" altLang="en-US" sz="1600" b="1" dirty="0">
                <a:solidFill>
                  <a:schemeClr val="tx1">
                    <a:lumMod val="95000"/>
                    <a:lumOff val="5000"/>
                  </a:schemeClr>
                </a:solidFill>
              </a:rPr>
              <a:t>自身の受講予定を確認することが出来ます。</a:t>
            </a:r>
            <a:endParaRPr kumimoji="1" lang="en-US" altLang="ja-JP" sz="16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3E385D6-5960-4577-AF57-91C6D13E9A30}"/>
              </a:ext>
            </a:extLst>
          </p:cNvPr>
          <p:cNvSpPr txBox="1"/>
          <p:nvPr/>
        </p:nvSpPr>
        <p:spPr>
          <a:xfrm>
            <a:off x="269522" y="5739958"/>
            <a:ext cx="8604956" cy="738664"/>
          </a:xfrm>
          <a:prstGeom prst="rect">
            <a:avLst/>
          </a:prstGeom>
          <a:noFill/>
          <a:ln>
            <a:solidFill>
              <a:schemeClr val="bg1">
                <a:lumMod val="50000"/>
              </a:schemeClr>
            </a:solidFill>
          </a:ln>
        </p:spPr>
        <p:txBody>
          <a:bodyPr wrap="square" rtlCol="0">
            <a:spAutoFit/>
          </a:bodyPr>
          <a:lstStyle/>
          <a:p>
            <a:r>
              <a:rPr kumimoji="1" lang="ja-JP" altLang="en-US" sz="1400" dirty="0">
                <a:solidFill>
                  <a:schemeClr val="tx1">
                    <a:lumMod val="95000"/>
                    <a:lumOff val="5000"/>
                  </a:schemeClr>
                </a:solidFill>
                <a:latin typeface="+mj-ea"/>
                <a:ea typeface="+mj-ea"/>
              </a:rPr>
              <a:t>①科目</a:t>
            </a:r>
            <a:r>
              <a:rPr lang="ja-JP" altLang="en-US" sz="1400" dirty="0">
                <a:solidFill>
                  <a:schemeClr val="tx1">
                    <a:lumMod val="95000"/>
                    <a:lumOff val="5000"/>
                  </a:schemeClr>
                </a:solidFill>
                <a:latin typeface="+mj-ea"/>
                <a:ea typeface="+mj-ea"/>
              </a:rPr>
              <a:t>名を押すと、科目概要ページに移ります。</a:t>
            </a:r>
            <a:endParaRPr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②サムネイル画像を押すと視聴ページに移ります。</a:t>
            </a:r>
            <a:endParaRPr lang="en-US" altLang="ja-JP" sz="1400" dirty="0">
              <a:solidFill>
                <a:schemeClr val="tx1">
                  <a:lumMod val="95000"/>
                  <a:lumOff val="5000"/>
                </a:schemeClr>
              </a:solidFill>
              <a:latin typeface="+mj-ea"/>
              <a:ea typeface="+mj-ea"/>
            </a:endParaRPr>
          </a:p>
          <a:p>
            <a:r>
              <a:rPr lang="ja-JP" altLang="en-US" sz="1400" dirty="0">
                <a:solidFill>
                  <a:schemeClr val="tx1">
                    <a:lumMod val="95000"/>
                    <a:lumOff val="5000"/>
                  </a:schemeClr>
                </a:solidFill>
                <a:latin typeface="+mj-ea"/>
                <a:ea typeface="+mj-ea"/>
              </a:rPr>
              <a:t>③</a:t>
            </a:r>
            <a:r>
              <a:rPr lang="en-US" altLang="ja-JP" sz="1400" dirty="0">
                <a:solidFill>
                  <a:schemeClr val="tx1">
                    <a:lumMod val="95000"/>
                    <a:lumOff val="5000"/>
                  </a:schemeClr>
                </a:solidFill>
                <a:latin typeface="+mj-ea"/>
                <a:ea typeface="+mj-ea"/>
              </a:rPr>
              <a:t>3</a:t>
            </a:r>
            <a:r>
              <a:rPr lang="ja-JP" altLang="en-US" sz="1400" dirty="0">
                <a:solidFill>
                  <a:schemeClr val="tx1">
                    <a:lumMod val="95000"/>
                    <a:lumOff val="5000"/>
                  </a:schemeClr>
                </a:solidFill>
                <a:latin typeface="+mj-ea"/>
                <a:ea typeface="+mj-ea"/>
              </a:rPr>
              <a:t>件まで研修が表示されています。もっと確認したい場合には「受講状況をすべて見る」ボタンを押してください。</a:t>
            </a:r>
            <a:endParaRPr lang="en-US" altLang="ja-JP" sz="1400" dirty="0">
              <a:solidFill>
                <a:schemeClr val="tx1">
                  <a:lumMod val="95000"/>
                  <a:lumOff val="5000"/>
                </a:schemeClr>
              </a:solidFill>
              <a:latin typeface="+mj-ea"/>
              <a:ea typeface="+mj-ea"/>
            </a:endParaRPr>
          </a:p>
        </p:txBody>
      </p:sp>
      <p:sp>
        <p:nvSpPr>
          <p:cNvPr id="9" name="テキスト ボックス 8">
            <a:extLst>
              <a:ext uri="{FF2B5EF4-FFF2-40B4-BE49-F238E27FC236}">
                <a16:creationId xmlns:a16="http://schemas.microsoft.com/office/drawing/2014/main" id="{96998E39-D0E8-442D-B99E-EF7698A9E796}"/>
              </a:ext>
            </a:extLst>
          </p:cNvPr>
          <p:cNvSpPr txBox="1"/>
          <p:nvPr/>
        </p:nvSpPr>
        <p:spPr>
          <a:xfrm>
            <a:off x="2955366" y="1700966"/>
            <a:ext cx="640979" cy="400110"/>
          </a:xfrm>
          <a:prstGeom prst="rect">
            <a:avLst/>
          </a:prstGeom>
          <a:noFill/>
        </p:spPr>
        <p:txBody>
          <a:bodyPr wrap="square" rtlCol="0">
            <a:spAutoFit/>
          </a:bodyPr>
          <a:lstStyle/>
          <a:p>
            <a:r>
              <a:rPr kumimoji="1" lang="ja-JP" altLang="en-US" sz="2000" dirty="0">
                <a:solidFill>
                  <a:srgbClr val="FF0000"/>
                </a:solidFill>
              </a:rPr>
              <a:t>①</a:t>
            </a:r>
          </a:p>
        </p:txBody>
      </p:sp>
      <p:sp>
        <p:nvSpPr>
          <p:cNvPr id="14" name="正方形/長方形 13">
            <a:extLst>
              <a:ext uri="{FF2B5EF4-FFF2-40B4-BE49-F238E27FC236}">
                <a16:creationId xmlns:a16="http://schemas.microsoft.com/office/drawing/2014/main" id="{9730D293-234A-4A27-868A-F583853B50F9}"/>
              </a:ext>
            </a:extLst>
          </p:cNvPr>
          <p:cNvSpPr/>
          <p:nvPr/>
        </p:nvSpPr>
        <p:spPr>
          <a:xfrm>
            <a:off x="4427984" y="2255557"/>
            <a:ext cx="1135370" cy="73689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36D23D7C-0B80-4063-854B-83B95F767BA1}"/>
              </a:ext>
            </a:extLst>
          </p:cNvPr>
          <p:cNvSpPr/>
          <p:nvPr/>
        </p:nvSpPr>
        <p:spPr>
          <a:xfrm>
            <a:off x="4317298" y="5318340"/>
            <a:ext cx="1694862" cy="305827"/>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92C4C1E2-774A-4DC7-8D9C-A3A2E4A003BE}"/>
              </a:ext>
            </a:extLst>
          </p:cNvPr>
          <p:cNvSpPr/>
          <p:nvPr/>
        </p:nvSpPr>
        <p:spPr>
          <a:xfrm>
            <a:off x="3419873" y="1988840"/>
            <a:ext cx="2376264" cy="259395"/>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80BC3336-20E4-4B5C-A78F-77B7B1A4B60A}"/>
              </a:ext>
            </a:extLst>
          </p:cNvPr>
          <p:cNvSpPr txBox="1"/>
          <p:nvPr/>
        </p:nvSpPr>
        <p:spPr>
          <a:xfrm>
            <a:off x="3981186" y="2248235"/>
            <a:ext cx="622064" cy="400110"/>
          </a:xfrm>
          <a:prstGeom prst="rect">
            <a:avLst/>
          </a:prstGeom>
          <a:noFill/>
        </p:spPr>
        <p:txBody>
          <a:bodyPr wrap="square" rtlCol="0">
            <a:spAutoFit/>
          </a:bodyPr>
          <a:lstStyle/>
          <a:p>
            <a:r>
              <a:rPr lang="ja-JP" altLang="en-US" sz="2000" dirty="0">
                <a:solidFill>
                  <a:srgbClr val="FF0000"/>
                </a:solidFill>
              </a:rPr>
              <a:t>②</a:t>
            </a:r>
            <a:endParaRPr kumimoji="1" lang="ja-JP" altLang="en-US" sz="2000" dirty="0">
              <a:solidFill>
                <a:srgbClr val="FF0000"/>
              </a:solidFill>
            </a:endParaRPr>
          </a:p>
        </p:txBody>
      </p:sp>
      <p:sp>
        <p:nvSpPr>
          <p:cNvPr id="24" name="テキスト ボックス 23">
            <a:extLst>
              <a:ext uri="{FF2B5EF4-FFF2-40B4-BE49-F238E27FC236}">
                <a16:creationId xmlns:a16="http://schemas.microsoft.com/office/drawing/2014/main" id="{B6E1F58A-883F-44C2-9C83-18515C30DA61}"/>
              </a:ext>
            </a:extLst>
          </p:cNvPr>
          <p:cNvSpPr txBox="1"/>
          <p:nvPr/>
        </p:nvSpPr>
        <p:spPr>
          <a:xfrm>
            <a:off x="3903439" y="5271198"/>
            <a:ext cx="622064" cy="400110"/>
          </a:xfrm>
          <a:prstGeom prst="rect">
            <a:avLst/>
          </a:prstGeom>
          <a:noFill/>
        </p:spPr>
        <p:txBody>
          <a:bodyPr wrap="square" rtlCol="0">
            <a:spAutoFit/>
          </a:bodyPr>
          <a:lstStyle/>
          <a:p>
            <a:r>
              <a:rPr lang="ja-JP" altLang="en-US" sz="2000" dirty="0">
                <a:solidFill>
                  <a:srgbClr val="FF0000"/>
                </a:solidFill>
              </a:rPr>
              <a:t>③</a:t>
            </a:r>
            <a:endParaRPr kumimoji="1" lang="ja-JP" altLang="en-US" sz="2000" dirty="0">
              <a:solidFill>
                <a:srgbClr val="FF0000"/>
              </a:solidFill>
            </a:endParaRPr>
          </a:p>
        </p:txBody>
      </p:sp>
      <p:sp>
        <p:nvSpPr>
          <p:cNvPr id="4" name="正方形/長方形 3">
            <a:extLst>
              <a:ext uri="{FF2B5EF4-FFF2-40B4-BE49-F238E27FC236}">
                <a16:creationId xmlns:a16="http://schemas.microsoft.com/office/drawing/2014/main" id="{0F6DF33C-3E58-48FF-857D-F7665888544B}"/>
              </a:ext>
            </a:extLst>
          </p:cNvPr>
          <p:cNvSpPr/>
          <p:nvPr/>
        </p:nvSpPr>
        <p:spPr>
          <a:xfrm>
            <a:off x="5594077" y="1006385"/>
            <a:ext cx="2376264" cy="35712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D980C327-871F-D5B5-F74D-253E4E1F4866}"/>
              </a:ext>
            </a:extLst>
          </p:cNvPr>
          <p:cNvSpPr txBox="1"/>
          <p:nvPr/>
        </p:nvSpPr>
        <p:spPr>
          <a:xfrm>
            <a:off x="6010152" y="1700965"/>
            <a:ext cx="2702308" cy="923330"/>
          </a:xfrm>
          <a:prstGeom prst="rect">
            <a:avLst/>
          </a:prstGeom>
          <a:solidFill>
            <a:srgbClr val="FF0000"/>
          </a:solidFill>
          <a:effectLst>
            <a:glow rad="139700">
              <a:schemeClr val="accent2">
                <a:satMod val="175000"/>
                <a:alpha val="40000"/>
              </a:schemeClr>
            </a:glow>
            <a:softEdge rad="12700"/>
          </a:effectLst>
        </p:spPr>
        <p:txBody>
          <a:bodyPr wrap="square" rtlCol="0">
            <a:spAutoFit/>
          </a:bodyPr>
          <a:lstStyle/>
          <a:p>
            <a:pPr algn="ctr"/>
            <a:r>
              <a:rPr kumimoji="1" lang="en-US" altLang="ja-JP" dirty="0">
                <a:solidFill>
                  <a:schemeClr val="bg1"/>
                </a:solidFill>
              </a:rPr>
              <a:t>※</a:t>
            </a:r>
            <a:r>
              <a:rPr kumimoji="1" lang="ja-JP" altLang="en-US" dirty="0">
                <a:solidFill>
                  <a:schemeClr val="bg1"/>
                </a:solidFill>
              </a:rPr>
              <a:t>ご注意</a:t>
            </a:r>
            <a:r>
              <a:rPr kumimoji="1" lang="en-US" altLang="ja-JP" dirty="0">
                <a:solidFill>
                  <a:schemeClr val="bg1"/>
                </a:solidFill>
              </a:rPr>
              <a:t>※</a:t>
            </a:r>
          </a:p>
          <a:p>
            <a:r>
              <a:rPr kumimoji="1" lang="ja-JP" altLang="en-US" dirty="0">
                <a:solidFill>
                  <a:schemeClr val="bg1"/>
                </a:solidFill>
              </a:rPr>
              <a:t>　ログイン後、こちらのお名前を必ずご確認ください。</a:t>
            </a:r>
            <a:endParaRPr kumimoji="1" lang="en-US" altLang="ja-JP" dirty="0">
              <a:solidFill>
                <a:schemeClr val="bg1"/>
              </a:solidFill>
            </a:endParaRPr>
          </a:p>
        </p:txBody>
      </p:sp>
      <p:sp>
        <p:nvSpPr>
          <p:cNvPr id="10" name="矢印: 上 9">
            <a:extLst>
              <a:ext uri="{FF2B5EF4-FFF2-40B4-BE49-F238E27FC236}">
                <a16:creationId xmlns:a16="http://schemas.microsoft.com/office/drawing/2014/main" id="{C2DFDEFD-C136-E991-7DC6-AFD1642C779B}"/>
              </a:ext>
            </a:extLst>
          </p:cNvPr>
          <p:cNvSpPr/>
          <p:nvPr/>
        </p:nvSpPr>
        <p:spPr>
          <a:xfrm>
            <a:off x="7217290" y="1340189"/>
            <a:ext cx="288032" cy="357122"/>
          </a:xfrm>
          <a:prstGeom prst="upArrow">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709596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テキスト, アプリケーション&#10;&#10;自動的に生成された説明">
            <a:extLst>
              <a:ext uri="{FF2B5EF4-FFF2-40B4-BE49-F238E27FC236}">
                <a16:creationId xmlns:a16="http://schemas.microsoft.com/office/drawing/2014/main" id="{35409066-52CE-9F1A-AF1D-625B7A106054}"/>
              </a:ext>
            </a:extLst>
          </p:cNvPr>
          <p:cNvPicPr>
            <a:picLocks noChangeAspect="1"/>
          </p:cNvPicPr>
          <p:nvPr/>
        </p:nvPicPr>
        <p:blipFill rotWithShape="1">
          <a:blip r:embed="rId2">
            <a:extLst>
              <a:ext uri="{28A0092B-C50C-407E-A947-70E740481C1C}">
                <a14:useLocalDpi xmlns:a14="http://schemas.microsoft.com/office/drawing/2010/main" val="0"/>
              </a:ext>
            </a:extLst>
          </a:blip>
          <a:srcRect r="10732"/>
          <a:stretch/>
        </p:blipFill>
        <p:spPr>
          <a:xfrm>
            <a:off x="425271" y="1041618"/>
            <a:ext cx="6335356" cy="5483725"/>
          </a:xfrm>
          <a:prstGeom prst="rect">
            <a:avLst/>
          </a:prstGeom>
          <a:ln>
            <a:solidFill>
              <a:schemeClr val="tx1"/>
            </a:solidFill>
          </a:ln>
        </p:spPr>
      </p:pic>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科目の概要を確認する</a:t>
            </a:r>
            <a:endParaRPr lang="en-US" altLang="ja-JP" sz="2000" b="1" dirty="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80920" cy="338554"/>
          </a:xfrm>
          <a:prstGeom prst="rect">
            <a:avLst/>
          </a:prstGeom>
          <a:noFill/>
          <a:ln>
            <a:solidFill>
              <a:schemeClr val="bg1">
                <a:lumMod val="50000"/>
              </a:schemeClr>
            </a:solidFill>
          </a:ln>
        </p:spPr>
        <p:txBody>
          <a:bodyPr wrap="square" rtlCol="0">
            <a:spAutoFit/>
          </a:bodyPr>
          <a:lstStyle/>
          <a:p>
            <a:r>
              <a:rPr lang="ja-JP" altLang="en-US" sz="1600" b="1" dirty="0">
                <a:solidFill>
                  <a:schemeClr val="tx1">
                    <a:lumMod val="95000"/>
                    <a:lumOff val="5000"/>
                  </a:schemeClr>
                </a:solidFill>
              </a:rPr>
              <a:t>科目</a:t>
            </a:r>
            <a:r>
              <a:rPr kumimoji="1" lang="ja-JP" altLang="en-US" sz="1600" b="1" dirty="0">
                <a:solidFill>
                  <a:schemeClr val="tx1">
                    <a:lumMod val="95000"/>
                    <a:lumOff val="5000"/>
                  </a:schemeClr>
                </a:solidFill>
              </a:rPr>
              <a:t>概要ページの見方についてご紹介します。詳細は次ページ以降をご参照ください。</a:t>
            </a:r>
            <a:endParaRPr kumimoji="1" lang="en-US" altLang="ja-JP" sz="1600" b="1" dirty="0">
              <a:solidFill>
                <a:schemeClr val="tx1">
                  <a:lumMod val="95000"/>
                  <a:lumOff val="5000"/>
                </a:schemeClr>
              </a:solidFill>
            </a:endParaRPr>
          </a:p>
        </p:txBody>
      </p:sp>
      <p:sp>
        <p:nvSpPr>
          <p:cNvPr id="17" name="正方形/長方形 16">
            <a:extLst>
              <a:ext uri="{FF2B5EF4-FFF2-40B4-BE49-F238E27FC236}">
                <a16:creationId xmlns:a16="http://schemas.microsoft.com/office/drawing/2014/main" id="{7CD9A132-FE7E-42C5-A942-686CB1F6A7FB}"/>
              </a:ext>
            </a:extLst>
          </p:cNvPr>
          <p:cNvSpPr/>
          <p:nvPr/>
        </p:nvSpPr>
        <p:spPr>
          <a:xfrm>
            <a:off x="1993474" y="5775995"/>
            <a:ext cx="2650533" cy="285680"/>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E8AB0927-AEA9-4E8F-BADF-7E88D13E777D}"/>
              </a:ext>
            </a:extLst>
          </p:cNvPr>
          <p:cNvSpPr txBox="1"/>
          <p:nvPr/>
        </p:nvSpPr>
        <p:spPr>
          <a:xfrm>
            <a:off x="1437156" y="2006029"/>
            <a:ext cx="415395" cy="400110"/>
          </a:xfrm>
          <a:prstGeom prst="rect">
            <a:avLst/>
          </a:prstGeom>
          <a:noFill/>
        </p:spPr>
        <p:txBody>
          <a:bodyPr wrap="square" rtlCol="0">
            <a:spAutoFit/>
          </a:bodyPr>
          <a:lstStyle/>
          <a:p>
            <a:r>
              <a:rPr kumimoji="1" lang="ja-JP" altLang="en-US" sz="2000" dirty="0">
                <a:solidFill>
                  <a:srgbClr val="FF0000"/>
                </a:solidFill>
              </a:rPr>
              <a:t>②</a:t>
            </a:r>
          </a:p>
        </p:txBody>
      </p:sp>
      <p:sp>
        <p:nvSpPr>
          <p:cNvPr id="29" name="正方形/長方形 28">
            <a:extLst>
              <a:ext uri="{FF2B5EF4-FFF2-40B4-BE49-F238E27FC236}">
                <a16:creationId xmlns:a16="http://schemas.microsoft.com/office/drawing/2014/main" id="{14570BEE-557F-405B-98AF-D8C9D1257E76}"/>
              </a:ext>
            </a:extLst>
          </p:cNvPr>
          <p:cNvSpPr/>
          <p:nvPr/>
        </p:nvSpPr>
        <p:spPr>
          <a:xfrm>
            <a:off x="1852551" y="2082813"/>
            <a:ext cx="4908076" cy="2731811"/>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C901DDD7-3452-4249-8847-390AEA0AC7BA}"/>
              </a:ext>
            </a:extLst>
          </p:cNvPr>
          <p:cNvSpPr/>
          <p:nvPr/>
        </p:nvSpPr>
        <p:spPr>
          <a:xfrm>
            <a:off x="1993474" y="1363359"/>
            <a:ext cx="778325" cy="275412"/>
          </a:xfrm>
          <a:prstGeom prst="rect">
            <a:avLst/>
          </a:pr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68082D2F-C17F-4B44-AF22-9F9DFD2344A3}"/>
              </a:ext>
            </a:extLst>
          </p:cNvPr>
          <p:cNvSpPr txBox="1"/>
          <p:nvPr/>
        </p:nvSpPr>
        <p:spPr>
          <a:xfrm>
            <a:off x="1547638" y="1314693"/>
            <a:ext cx="778325" cy="400110"/>
          </a:xfrm>
          <a:prstGeom prst="rect">
            <a:avLst/>
          </a:prstGeom>
          <a:noFill/>
        </p:spPr>
        <p:txBody>
          <a:bodyPr wrap="square" rtlCol="0">
            <a:spAutoFit/>
          </a:bodyPr>
          <a:lstStyle/>
          <a:p>
            <a:r>
              <a:rPr lang="ja-JP" altLang="en-US" sz="2000" dirty="0">
                <a:solidFill>
                  <a:srgbClr val="FF0000"/>
                </a:solidFill>
              </a:rPr>
              <a:t>①</a:t>
            </a:r>
            <a:endParaRPr kumimoji="1" lang="ja-JP" altLang="en-US" sz="2000" dirty="0">
              <a:solidFill>
                <a:srgbClr val="FF0000"/>
              </a:solidFill>
            </a:endParaRPr>
          </a:p>
        </p:txBody>
      </p:sp>
      <p:sp>
        <p:nvSpPr>
          <p:cNvPr id="23" name="テキスト ボックス 22">
            <a:extLst>
              <a:ext uri="{FF2B5EF4-FFF2-40B4-BE49-F238E27FC236}">
                <a16:creationId xmlns:a16="http://schemas.microsoft.com/office/drawing/2014/main" id="{0147E5D6-99C5-4CC2-93F9-21A61F68737C}"/>
              </a:ext>
            </a:extLst>
          </p:cNvPr>
          <p:cNvSpPr txBox="1"/>
          <p:nvPr/>
        </p:nvSpPr>
        <p:spPr>
          <a:xfrm>
            <a:off x="1523674" y="5718780"/>
            <a:ext cx="415395" cy="400110"/>
          </a:xfrm>
          <a:prstGeom prst="rect">
            <a:avLst/>
          </a:prstGeom>
          <a:noFill/>
        </p:spPr>
        <p:txBody>
          <a:bodyPr wrap="square" rtlCol="0">
            <a:spAutoFit/>
          </a:bodyPr>
          <a:lstStyle/>
          <a:p>
            <a:r>
              <a:rPr kumimoji="1" lang="ja-JP" altLang="en-US" sz="2000" dirty="0">
                <a:solidFill>
                  <a:srgbClr val="FF0000"/>
                </a:solidFill>
              </a:rPr>
              <a:t>③</a:t>
            </a:r>
          </a:p>
        </p:txBody>
      </p:sp>
      <p:sp>
        <p:nvSpPr>
          <p:cNvPr id="3" name="テキスト ボックス 2">
            <a:extLst>
              <a:ext uri="{FF2B5EF4-FFF2-40B4-BE49-F238E27FC236}">
                <a16:creationId xmlns:a16="http://schemas.microsoft.com/office/drawing/2014/main" id="{BC0299A4-FE2C-72ED-2C54-B37E4051887A}"/>
              </a:ext>
            </a:extLst>
          </p:cNvPr>
          <p:cNvSpPr txBox="1"/>
          <p:nvPr/>
        </p:nvSpPr>
        <p:spPr>
          <a:xfrm>
            <a:off x="4536806" y="4335843"/>
            <a:ext cx="4447641" cy="1018227"/>
          </a:xfrm>
          <a:prstGeom prst="rect">
            <a:avLst/>
          </a:prstGeom>
          <a:solidFill>
            <a:srgbClr val="FF0000"/>
          </a:solidFill>
          <a:ln>
            <a:noFill/>
          </a:ln>
          <a:effectLst>
            <a:glow rad="101600">
              <a:schemeClr val="accent2">
                <a:satMod val="175000"/>
                <a:alpha val="40000"/>
              </a:schemeClr>
            </a:glow>
          </a:effectLst>
        </p:spPr>
        <p:txBody>
          <a:bodyPr wrap="square" rtlCol="0">
            <a:spAutoFit/>
          </a:bodyPr>
          <a:lstStyle/>
          <a:p>
            <a:pPr indent="203200" algn="ctr"/>
            <a:r>
              <a:rPr lang="ja-JP" altLang="ja-JP" sz="16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各科目動画の「</a:t>
            </a:r>
            <a:r>
              <a:rPr lang="en-US" altLang="ja-JP" sz="16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PDF</a:t>
            </a:r>
            <a:r>
              <a:rPr lang="ja-JP" altLang="ja-JP" sz="16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」の</a:t>
            </a:r>
            <a:endParaRPr lang="en-US" altLang="ja-JP" sz="16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203200" algn="ctr"/>
            <a:r>
              <a:rPr lang="ja-JP" altLang="ja-JP" sz="1600" b="1"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ダウンロードについて</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just">
              <a:lnSpc>
                <a:spcPts val="500"/>
              </a:lnSpc>
            </a:pPr>
            <a:r>
              <a:rPr lang="en-US" altLang="ja-JP" sz="12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 </a:t>
            </a:r>
            <a:endParaRPr lang="ja-JP" altLang="ja-JP" sz="1050" kern="100" dirty="0">
              <a:effectLst/>
              <a:latin typeface="BIZ UDPゴシック" panose="020B0400000000000000" pitchFamily="50" charset="-128"/>
              <a:ea typeface="BIZ UDPゴシック" panose="020B0400000000000000" pitchFamily="50" charset="-128"/>
              <a:cs typeface="Times New Roman" panose="02020603050405020304" pitchFamily="18" charset="0"/>
            </a:endParaRPr>
          </a:p>
          <a:p>
            <a:pPr indent="152400" algn="l"/>
            <a:r>
              <a:rPr lang="ja-JP" altLang="en-US" sz="12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この画面を下方向にスクロールすると、「格納資料」「ファイ閲覧」に各科目動画「</a:t>
            </a:r>
            <a:r>
              <a:rPr lang="en-US" altLang="ja-JP" sz="12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PDF</a:t>
            </a:r>
            <a:r>
              <a:rPr lang="ja-JP" altLang="en-US" sz="1200" kern="100" dirty="0">
                <a:solidFill>
                  <a:srgbClr val="FFFFFF"/>
                </a:solidFill>
                <a:effectLst/>
                <a:latin typeface="BIZ UDPゴシック" panose="020B0400000000000000" pitchFamily="50" charset="-128"/>
                <a:ea typeface="BIZ UDPゴシック" panose="020B0400000000000000" pitchFamily="50" charset="-128"/>
                <a:cs typeface="Times New Roman" panose="02020603050405020304" pitchFamily="18" charset="0"/>
              </a:rPr>
              <a:t>」があります。</a:t>
            </a:r>
            <a:endParaRPr lang="en-US" altLang="ja-JP" sz="1200" kern="100" dirty="0">
              <a:solidFill>
                <a:srgbClr val="FFFFFF"/>
              </a:solidFill>
              <a:latin typeface="BIZ UDPゴシック" panose="020B0400000000000000" pitchFamily="50" charset="-128"/>
              <a:ea typeface="BIZ UDPゴシック" panose="020B0400000000000000" pitchFamily="50" charset="-128"/>
              <a:cs typeface="Times New Roman" panose="02020603050405020304" pitchFamily="18" charset="0"/>
            </a:endParaRPr>
          </a:p>
        </p:txBody>
      </p:sp>
      <p:sp>
        <p:nvSpPr>
          <p:cNvPr id="7" name="矢印: 下 6">
            <a:extLst>
              <a:ext uri="{FF2B5EF4-FFF2-40B4-BE49-F238E27FC236}">
                <a16:creationId xmlns:a16="http://schemas.microsoft.com/office/drawing/2014/main" id="{F351CB6B-CDF7-DADB-9BCA-01843B8ADB5E}"/>
              </a:ext>
            </a:extLst>
          </p:cNvPr>
          <p:cNvSpPr/>
          <p:nvPr/>
        </p:nvSpPr>
        <p:spPr>
          <a:xfrm>
            <a:off x="6084168" y="5595269"/>
            <a:ext cx="648072" cy="720079"/>
          </a:xfrm>
          <a:prstGeom prst="downArrow">
            <a:avLst/>
          </a:prstGeom>
          <a:solidFill>
            <a:schemeClr val="bg1"/>
          </a:solid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4EBAA2E5-45A1-46D5-B257-438B9C86C33B}"/>
              </a:ext>
            </a:extLst>
          </p:cNvPr>
          <p:cNvSpPr txBox="1"/>
          <p:nvPr/>
        </p:nvSpPr>
        <p:spPr>
          <a:xfrm>
            <a:off x="6588223" y="1041619"/>
            <a:ext cx="2350697" cy="2031325"/>
          </a:xfrm>
          <a:prstGeom prst="rect">
            <a:avLst/>
          </a:prstGeom>
          <a:solidFill>
            <a:schemeClr val="bg1"/>
          </a:solidFill>
          <a:ln>
            <a:solidFill>
              <a:schemeClr val="bg1">
                <a:lumMod val="50000"/>
              </a:schemeClr>
            </a:solidFill>
          </a:ln>
        </p:spPr>
        <p:txBody>
          <a:bodyPr wrap="square" rtlCol="0">
            <a:spAutoFit/>
          </a:bodyPr>
          <a:lstStyle/>
          <a:p>
            <a:r>
              <a:rPr lang="ja-JP" altLang="en-US" sz="1400" dirty="0">
                <a:solidFill>
                  <a:schemeClr val="tx1">
                    <a:lumMod val="95000"/>
                    <a:lumOff val="5000"/>
                  </a:schemeClr>
                </a:solidFill>
              </a:rPr>
              <a:t>①自身の受講ステータスが　　表示されます。</a:t>
            </a:r>
            <a:endParaRPr lang="en-US" altLang="ja-JP" sz="1400" dirty="0">
              <a:solidFill>
                <a:srgbClr val="FF0000"/>
              </a:solidFill>
            </a:endParaRPr>
          </a:p>
          <a:p>
            <a:endParaRPr lang="en-US" altLang="ja-JP" sz="1400" dirty="0">
              <a:solidFill>
                <a:srgbClr val="FF0000"/>
              </a:solidFill>
            </a:endParaRPr>
          </a:p>
          <a:p>
            <a:r>
              <a:rPr lang="ja-JP" altLang="en-US" sz="1400" dirty="0">
                <a:solidFill>
                  <a:schemeClr val="tx1">
                    <a:lumMod val="95000"/>
                    <a:lumOff val="5000"/>
                  </a:schemeClr>
                </a:solidFill>
              </a:rPr>
              <a:t>②受講済になるために視聴や解答が必要なコンテンツ名が確認できます。</a:t>
            </a:r>
            <a:endParaRPr lang="en-US" altLang="ja-JP" sz="1400" dirty="0">
              <a:solidFill>
                <a:schemeClr val="tx1">
                  <a:lumMod val="95000"/>
                  <a:lumOff val="5000"/>
                </a:schemeClr>
              </a:solidFill>
            </a:endParaRPr>
          </a:p>
          <a:p>
            <a:endParaRPr lang="en-US" altLang="ja-JP" sz="1400" dirty="0">
              <a:solidFill>
                <a:schemeClr val="tx1">
                  <a:lumMod val="95000"/>
                  <a:lumOff val="5000"/>
                </a:schemeClr>
              </a:solidFill>
            </a:endParaRPr>
          </a:p>
          <a:p>
            <a:r>
              <a:rPr lang="ja-JP" altLang="en-US" sz="1400" dirty="0">
                <a:solidFill>
                  <a:schemeClr val="tx1">
                    <a:lumMod val="95000"/>
                    <a:lumOff val="5000"/>
                  </a:schemeClr>
                </a:solidFill>
              </a:rPr>
              <a:t>③コンテンツ名を押すと再生画面が別タブで開きます。</a:t>
            </a:r>
            <a:endParaRPr lang="en-US" altLang="ja-JP" sz="1400" dirty="0">
              <a:solidFill>
                <a:schemeClr val="tx1">
                  <a:lumMod val="95000"/>
                  <a:lumOff val="5000"/>
                </a:schemeClr>
              </a:solidFill>
            </a:endParaRPr>
          </a:p>
        </p:txBody>
      </p:sp>
    </p:spTree>
    <p:extLst>
      <p:ext uri="{BB962C8B-B14F-4D97-AF65-F5344CB8AC3E}">
        <p14:creationId xmlns:p14="http://schemas.microsoft.com/office/powerpoint/2010/main" val="1918435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39038"/>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科目動画の「</a:t>
            </a:r>
            <a:r>
              <a:rPr lang="en-US" altLang="ja-JP" sz="2000" b="1" dirty="0">
                <a:solidFill>
                  <a:schemeClr val="tx1">
                    <a:lumMod val="95000"/>
                    <a:lumOff val="5000"/>
                  </a:schemeClr>
                </a:solidFill>
              </a:rPr>
              <a:t>PDF</a:t>
            </a:r>
            <a:r>
              <a:rPr lang="ja-JP" altLang="en-US" sz="2000" b="1" dirty="0">
                <a:solidFill>
                  <a:schemeClr val="tx1">
                    <a:lumMod val="95000"/>
                    <a:lumOff val="5000"/>
                  </a:schemeClr>
                </a:solidFill>
              </a:rPr>
              <a:t>」のダウンロードについて</a:t>
            </a:r>
            <a:endParaRPr lang="en-US" altLang="ja-JP" sz="2000" b="1" dirty="0">
              <a:solidFill>
                <a:schemeClr val="tx1">
                  <a:lumMod val="95000"/>
                  <a:lumOff val="5000"/>
                </a:schemeClr>
              </a:solidFill>
            </a:endParaRPr>
          </a:p>
        </p:txBody>
      </p:sp>
      <p:pic>
        <p:nvPicPr>
          <p:cNvPr id="10" name="図 9">
            <a:extLst>
              <a:ext uri="{FF2B5EF4-FFF2-40B4-BE49-F238E27FC236}">
                <a16:creationId xmlns:a16="http://schemas.microsoft.com/office/drawing/2014/main" id="{0CE84026-B70C-F2E0-B574-5CC0501B20D5}"/>
              </a:ext>
            </a:extLst>
          </p:cNvPr>
          <p:cNvPicPr>
            <a:picLocks noChangeAspect="1"/>
          </p:cNvPicPr>
          <p:nvPr/>
        </p:nvPicPr>
        <p:blipFill>
          <a:blip r:embed="rId2"/>
          <a:stretch>
            <a:fillRect/>
          </a:stretch>
        </p:blipFill>
        <p:spPr>
          <a:xfrm>
            <a:off x="19718" y="1916832"/>
            <a:ext cx="8280920" cy="3869424"/>
          </a:xfrm>
          <a:prstGeom prst="rect">
            <a:avLst/>
          </a:prstGeom>
          <a:ln>
            <a:solidFill>
              <a:schemeClr val="tx1"/>
            </a:solidFill>
          </a:ln>
        </p:spPr>
      </p:pic>
      <p:pic>
        <p:nvPicPr>
          <p:cNvPr id="13" name="図 12">
            <a:extLst>
              <a:ext uri="{FF2B5EF4-FFF2-40B4-BE49-F238E27FC236}">
                <a16:creationId xmlns:a16="http://schemas.microsoft.com/office/drawing/2014/main" id="{202E85CB-4BCC-F0E9-F0FD-641BB1E303F4}"/>
              </a:ext>
            </a:extLst>
          </p:cNvPr>
          <p:cNvPicPr>
            <a:picLocks noChangeAspect="1"/>
          </p:cNvPicPr>
          <p:nvPr/>
        </p:nvPicPr>
        <p:blipFill>
          <a:blip r:embed="rId3"/>
          <a:stretch>
            <a:fillRect/>
          </a:stretch>
        </p:blipFill>
        <p:spPr>
          <a:xfrm>
            <a:off x="4195580" y="1412776"/>
            <a:ext cx="4963218" cy="2162477"/>
          </a:xfrm>
          <a:prstGeom prst="rect">
            <a:avLst/>
          </a:prstGeom>
          <a:ln>
            <a:solidFill>
              <a:schemeClr val="tx1"/>
            </a:solidFill>
          </a:ln>
        </p:spPr>
      </p:pic>
      <p:sp>
        <p:nvSpPr>
          <p:cNvPr id="15" name="四角形: 角を丸くする 14">
            <a:extLst>
              <a:ext uri="{FF2B5EF4-FFF2-40B4-BE49-F238E27FC236}">
                <a16:creationId xmlns:a16="http://schemas.microsoft.com/office/drawing/2014/main" id="{58FBD66B-6AD1-5DC6-ADC5-4644CD50BB2E}"/>
              </a:ext>
            </a:extLst>
          </p:cNvPr>
          <p:cNvSpPr/>
          <p:nvPr/>
        </p:nvSpPr>
        <p:spPr>
          <a:xfrm>
            <a:off x="827584" y="5229200"/>
            <a:ext cx="7560840" cy="648072"/>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楕円 17">
            <a:extLst>
              <a:ext uri="{FF2B5EF4-FFF2-40B4-BE49-F238E27FC236}">
                <a16:creationId xmlns:a16="http://schemas.microsoft.com/office/drawing/2014/main" id="{F3737AA7-239A-EA64-B9D1-EDE96A68D801}"/>
              </a:ext>
            </a:extLst>
          </p:cNvPr>
          <p:cNvSpPr/>
          <p:nvPr/>
        </p:nvSpPr>
        <p:spPr>
          <a:xfrm>
            <a:off x="7740352" y="5229200"/>
            <a:ext cx="792088" cy="72008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88230F1B-A35E-469D-B765-F0399C1C177C}"/>
              </a:ext>
            </a:extLst>
          </p:cNvPr>
          <p:cNvSpPr/>
          <p:nvPr/>
        </p:nvSpPr>
        <p:spPr>
          <a:xfrm>
            <a:off x="3995936" y="1175266"/>
            <a:ext cx="4896544" cy="257625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矢印コネクタ 24">
            <a:extLst>
              <a:ext uri="{FF2B5EF4-FFF2-40B4-BE49-F238E27FC236}">
                <a16:creationId xmlns:a16="http://schemas.microsoft.com/office/drawing/2014/main" id="{7F2D723E-A872-A01C-F753-46A3F4E64A22}"/>
              </a:ext>
            </a:extLst>
          </p:cNvPr>
          <p:cNvCxnSpPr>
            <a:cxnSpLocks/>
          </p:cNvCxnSpPr>
          <p:nvPr/>
        </p:nvCxnSpPr>
        <p:spPr>
          <a:xfrm flipH="1" flipV="1">
            <a:off x="5724128" y="3354755"/>
            <a:ext cx="2376264" cy="2162477"/>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8" name="吹き出し: 角を丸めた四角形 27">
            <a:extLst>
              <a:ext uri="{FF2B5EF4-FFF2-40B4-BE49-F238E27FC236}">
                <a16:creationId xmlns:a16="http://schemas.microsoft.com/office/drawing/2014/main" id="{DFDAC726-4607-A394-894C-82B3FD59B5B9}"/>
              </a:ext>
            </a:extLst>
          </p:cNvPr>
          <p:cNvSpPr/>
          <p:nvPr/>
        </p:nvSpPr>
        <p:spPr>
          <a:xfrm>
            <a:off x="152202" y="548680"/>
            <a:ext cx="4131766" cy="1512168"/>
          </a:xfrm>
          <a:prstGeom prst="wedgeRoundRectCallout">
            <a:avLst>
              <a:gd name="adj1" fmla="val -42216"/>
              <a:gd name="adj2" fmla="val 19349"/>
              <a:gd name="adj3" fmla="val 16667"/>
            </a:avLst>
          </a:prstGeom>
          <a:solidFill>
            <a:srgbClr val="FF0000"/>
          </a:solidFill>
          <a:ln w="28575">
            <a:noFill/>
          </a:ln>
          <a:effectLst>
            <a:glow rad="635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t>　</a:t>
            </a:r>
            <a:r>
              <a:rPr kumimoji="1" lang="ja-JP" altLang="en-US" b="1" dirty="0"/>
              <a:t>動画の「</a:t>
            </a:r>
            <a:r>
              <a:rPr kumimoji="1" lang="en-US" altLang="ja-JP" b="1" dirty="0"/>
              <a:t>PDF</a:t>
            </a:r>
            <a:r>
              <a:rPr kumimoji="1" lang="ja-JP" altLang="en-US" b="1" dirty="0"/>
              <a:t>」をダウンロードすることができます。</a:t>
            </a:r>
            <a:endParaRPr kumimoji="1" lang="en-US" altLang="ja-JP" b="1" dirty="0"/>
          </a:p>
          <a:p>
            <a:r>
              <a:rPr lang="ja-JP" altLang="en-US" b="1" dirty="0"/>
              <a:t>★必要な方は印刷をして、手元に置き　　動画を視聴してください。</a:t>
            </a:r>
            <a:endParaRPr kumimoji="1" lang="ja-JP" altLang="en-US" b="1" dirty="0"/>
          </a:p>
        </p:txBody>
      </p:sp>
      <p:sp>
        <p:nvSpPr>
          <p:cNvPr id="4" name="正方形/長方形 3">
            <a:extLst>
              <a:ext uri="{FF2B5EF4-FFF2-40B4-BE49-F238E27FC236}">
                <a16:creationId xmlns:a16="http://schemas.microsoft.com/office/drawing/2014/main" id="{075C60C8-D74F-144E-CC0F-D6BC07725EFA}"/>
              </a:ext>
            </a:extLst>
          </p:cNvPr>
          <p:cNvSpPr/>
          <p:nvPr/>
        </p:nvSpPr>
        <p:spPr>
          <a:xfrm>
            <a:off x="1043608" y="5562818"/>
            <a:ext cx="648072" cy="155118"/>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bg1"/>
              </a:solidFill>
            </a:endParaRPr>
          </a:p>
        </p:txBody>
      </p:sp>
      <p:sp>
        <p:nvSpPr>
          <p:cNvPr id="3" name="テキスト ボックス 2">
            <a:extLst>
              <a:ext uri="{FF2B5EF4-FFF2-40B4-BE49-F238E27FC236}">
                <a16:creationId xmlns:a16="http://schemas.microsoft.com/office/drawing/2014/main" id="{D27E32AE-197F-5148-A44C-4156371846C3}"/>
              </a:ext>
            </a:extLst>
          </p:cNvPr>
          <p:cNvSpPr txBox="1"/>
          <p:nvPr/>
        </p:nvSpPr>
        <p:spPr>
          <a:xfrm>
            <a:off x="1079612" y="5562818"/>
            <a:ext cx="1224136" cy="261610"/>
          </a:xfrm>
          <a:prstGeom prst="rect">
            <a:avLst/>
          </a:prstGeom>
          <a:noFill/>
        </p:spPr>
        <p:txBody>
          <a:bodyPr wrap="square" rtlCol="0">
            <a:spAutoFit/>
          </a:bodyPr>
          <a:lstStyle/>
          <a:p>
            <a:r>
              <a:rPr kumimoji="1" lang="ja-JP" altLang="en-US" sz="1100" b="1" dirty="0"/>
              <a:t>ファイルを閲覧</a:t>
            </a:r>
          </a:p>
        </p:txBody>
      </p:sp>
    </p:spTree>
    <p:extLst>
      <p:ext uri="{BB962C8B-B14F-4D97-AF65-F5344CB8AC3E}">
        <p14:creationId xmlns:p14="http://schemas.microsoft.com/office/powerpoint/2010/main" val="6343844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グラフィカル ユーザー インターフェイス, Web サイト&#10;&#10;自動的に生成された説明">
            <a:extLst>
              <a:ext uri="{FF2B5EF4-FFF2-40B4-BE49-F238E27FC236}">
                <a16:creationId xmlns:a16="http://schemas.microsoft.com/office/drawing/2014/main" id="{C591FD5E-617F-5B96-21B7-B8F4741C284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b="3981"/>
          <a:stretch/>
        </p:blipFill>
        <p:spPr>
          <a:xfrm>
            <a:off x="5108432" y="1245566"/>
            <a:ext cx="3766032" cy="4242564"/>
          </a:xfrm>
          <a:prstGeom prst="rect">
            <a:avLst/>
          </a:prstGeom>
          <a:ln>
            <a:solidFill>
              <a:schemeClr val="tx1"/>
            </a:solidFill>
          </a:ln>
        </p:spPr>
      </p:pic>
      <p:pic>
        <p:nvPicPr>
          <p:cNvPr id="9" name="図 8" descr="グラフィカル ユーザー インターフェイス, テキスト, アプリケーション&#10;&#10;自動的に生成された説明">
            <a:extLst>
              <a:ext uri="{FF2B5EF4-FFF2-40B4-BE49-F238E27FC236}">
                <a16:creationId xmlns:a16="http://schemas.microsoft.com/office/drawing/2014/main" id="{CE0AFB4A-2736-FDFF-0BB8-17E066AA5ABD}"/>
              </a:ext>
            </a:extLst>
          </p:cNvPr>
          <p:cNvPicPr>
            <a:picLocks noChangeAspect="1"/>
          </p:cNvPicPr>
          <p:nvPr/>
        </p:nvPicPr>
        <p:blipFill rotWithShape="1">
          <a:blip r:embed="rId3">
            <a:extLst>
              <a:ext uri="{28A0092B-C50C-407E-A947-70E740481C1C}">
                <a14:useLocalDpi xmlns:a14="http://schemas.microsoft.com/office/drawing/2010/main" val="0"/>
              </a:ext>
            </a:extLst>
          </a:blip>
          <a:srcRect l="16014" t="44047" r="10732"/>
          <a:stretch/>
        </p:blipFill>
        <p:spPr>
          <a:xfrm>
            <a:off x="221467" y="1318361"/>
            <a:ext cx="4466409" cy="2845302"/>
          </a:xfrm>
          <a:prstGeom prst="rect">
            <a:avLst/>
          </a:prstGeom>
          <a:ln>
            <a:solidFill>
              <a:schemeClr val="tx1"/>
            </a:solidFill>
          </a:ln>
        </p:spPr>
      </p:pic>
      <p:sp>
        <p:nvSpPr>
          <p:cNvPr id="2" name="テキスト ボックス 1">
            <a:extLst>
              <a:ext uri="{FF2B5EF4-FFF2-40B4-BE49-F238E27FC236}">
                <a16:creationId xmlns:a16="http://schemas.microsoft.com/office/drawing/2014/main" id="{1A8816F3-5D97-416A-810A-9FDBE9324E83}"/>
              </a:ext>
            </a:extLst>
          </p:cNvPr>
          <p:cNvSpPr txBox="1"/>
          <p:nvPr/>
        </p:nvSpPr>
        <p:spPr>
          <a:xfrm>
            <a:off x="467544" y="48196"/>
            <a:ext cx="5616624" cy="400110"/>
          </a:xfrm>
          <a:prstGeom prst="rect">
            <a:avLst/>
          </a:prstGeom>
          <a:noFill/>
        </p:spPr>
        <p:txBody>
          <a:bodyPr wrap="square" rtlCol="0">
            <a:spAutoFit/>
          </a:bodyPr>
          <a:lstStyle/>
          <a:p>
            <a:r>
              <a:rPr lang="ja-JP" altLang="en-US" sz="2000" b="1" dirty="0">
                <a:solidFill>
                  <a:schemeClr val="tx1">
                    <a:lumMod val="95000"/>
                    <a:lumOff val="5000"/>
                  </a:schemeClr>
                </a:solidFill>
              </a:rPr>
              <a:t>科目の動画を見る</a:t>
            </a:r>
            <a:endParaRPr lang="en-US" altLang="ja-JP" sz="2000" b="1" dirty="0">
              <a:solidFill>
                <a:schemeClr val="tx1">
                  <a:lumMod val="95000"/>
                  <a:lumOff val="5000"/>
                </a:schemeClr>
              </a:solidFill>
            </a:endParaRPr>
          </a:p>
        </p:txBody>
      </p:sp>
      <p:sp>
        <p:nvSpPr>
          <p:cNvPr id="5" name="テキスト ボックス 4">
            <a:extLst>
              <a:ext uri="{FF2B5EF4-FFF2-40B4-BE49-F238E27FC236}">
                <a16:creationId xmlns:a16="http://schemas.microsoft.com/office/drawing/2014/main" id="{21BE9BBD-B66D-467B-9057-67722C803525}"/>
              </a:ext>
            </a:extLst>
          </p:cNvPr>
          <p:cNvSpPr txBox="1"/>
          <p:nvPr/>
        </p:nvSpPr>
        <p:spPr>
          <a:xfrm>
            <a:off x="431540" y="620688"/>
            <a:ext cx="8280920" cy="338554"/>
          </a:xfrm>
          <a:prstGeom prst="rect">
            <a:avLst/>
          </a:prstGeom>
          <a:noFill/>
          <a:ln>
            <a:solidFill>
              <a:schemeClr val="bg1">
                <a:lumMod val="50000"/>
              </a:schemeClr>
            </a:solidFill>
          </a:ln>
        </p:spPr>
        <p:txBody>
          <a:bodyPr wrap="square" rtlCol="0">
            <a:spAutoFit/>
          </a:bodyPr>
          <a:lstStyle/>
          <a:p>
            <a:r>
              <a:rPr lang="ja-JP" altLang="en-US" sz="1600" b="1" dirty="0">
                <a:solidFill>
                  <a:schemeClr val="tx1">
                    <a:lumMod val="95000"/>
                    <a:lumOff val="5000"/>
                  </a:schemeClr>
                </a:solidFill>
              </a:rPr>
              <a:t>科目の動画を視聴します。</a:t>
            </a:r>
            <a:endParaRPr lang="en-US" altLang="ja-JP" sz="1600" b="1" dirty="0">
              <a:solidFill>
                <a:schemeClr val="tx1">
                  <a:lumMod val="95000"/>
                  <a:lumOff val="5000"/>
                </a:schemeClr>
              </a:solidFill>
            </a:endParaRPr>
          </a:p>
        </p:txBody>
      </p:sp>
      <p:sp>
        <p:nvSpPr>
          <p:cNvPr id="12" name="テキスト ボックス 11">
            <a:extLst>
              <a:ext uri="{FF2B5EF4-FFF2-40B4-BE49-F238E27FC236}">
                <a16:creationId xmlns:a16="http://schemas.microsoft.com/office/drawing/2014/main" id="{E3E385D6-5960-4577-AF57-91C6D13E9A30}"/>
              </a:ext>
            </a:extLst>
          </p:cNvPr>
          <p:cNvSpPr txBox="1"/>
          <p:nvPr/>
        </p:nvSpPr>
        <p:spPr>
          <a:xfrm>
            <a:off x="223451" y="5544010"/>
            <a:ext cx="8604956" cy="954107"/>
          </a:xfrm>
          <a:prstGeom prst="rect">
            <a:avLst/>
          </a:prstGeom>
          <a:noFill/>
          <a:ln>
            <a:solidFill>
              <a:schemeClr val="bg1">
                <a:lumMod val="50000"/>
              </a:schemeClr>
            </a:solidFill>
          </a:ln>
        </p:spPr>
        <p:txBody>
          <a:bodyPr wrap="square" rtlCol="0">
            <a:spAutoFit/>
          </a:bodyPr>
          <a:lstStyle/>
          <a:p>
            <a:r>
              <a:rPr kumimoji="1" lang="ja-JP" altLang="en-US" sz="1400" dirty="0">
                <a:solidFill>
                  <a:schemeClr val="tx1">
                    <a:lumMod val="95000"/>
                    <a:lumOff val="5000"/>
                  </a:schemeClr>
                </a:solidFill>
                <a:latin typeface="+mn-ea"/>
              </a:rPr>
              <a:t>①科目</a:t>
            </a:r>
            <a:r>
              <a:rPr lang="ja-JP" altLang="en-US" sz="1400" dirty="0">
                <a:solidFill>
                  <a:schemeClr val="tx1">
                    <a:lumMod val="95000"/>
                    <a:lumOff val="5000"/>
                  </a:schemeClr>
                </a:solidFill>
                <a:latin typeface="+mn-ea"/>
              </a:rPr>
              <a:t>概要ページにある「コンテンツ」より、視聴する動画名をクリックします。</a:t>
            </a:r>
            <a:r>
              <a:rPr kumimoji="1" lang="ja-JP" altLang="en-US" sz="1400" dirty="0">
                <a:solidFill>
                  <a:schemeClr val="tx1">
                    <a:lumMod val="95000"/>
                    <a:lumOff val="5000"/>
                  </a:schemeClr>
                </a:solidFill>
                <a:latin typeface="+mn-ea"/>
              </a:rPr>
              <a:t>　</a:t>
            </a:r>
            <a:endParaRPr lang="en-US" altLang="ja-JP" sz="1400" dirty="0">
              <a:solidFill>
                <a:schemeClr val="tx1">
                  <a:lumMod val="95000"/>
                  <a:lumOff val="5000"/>
                </a:schemeClr>
              </a:solidFill>
              <a:latin typeface="+mn-ea"/>
            </a:endParaRPr>
          </a:p>
          <a:p>
            <a:r>
              <a:rPr lang="ja-JP" altLang="en-US" sz="1400" dirty="0">
                <a:solidFill>
                  <a:schemeClr val="tx1">
                    <a:lumMod val="95000"/>
                    <a:lumOff val="5000"/>
                  </a:schemeClr>
                </a:solidFill>
                <a:latin typeface="+mn-ea"/>
              </a:rPr>
              <a:t>②別タブで動画が表示されるので、動画の中心にある「▷再生」を押すことで、動画が再生されます。</a:t>
            </a:r>
            <a:endParaRPr lang="en-US" altLang="ja-JP" sz="1400" dirty="0">
              <a:solidFill>
                <a:schemeClr val="tx1">
                  <a:lumMod val="95000"/>
                  <a:lumOff val="5000"/>
                </a:schemeClr>
              </a:solidFill>
              <a:latin typeface="+mn-ea"/>
            </a:endParaRPr>
          </a:p>
          <a:p>
            <a:r>
              <a:rPr kumimoji="1" lang="ja-JP" altLang="en-US" sz="1400" dirty="0">
                <a:solidFill>
                  <a:schemeClr val="tx1">
                    <a:lumMod val="95000"/>
                    <a:lumOff val="5000"/>
                  </a:schemeClr>
                </a:solidFill>
                <a:latin typeface="+mn-ea"/>
              </a:rPr>
              <a:t>③</a:t>
            </a:r>
            <a:r>
              <a:rPr lang="ja-JP" altLang="en-US" sz="1400" dirty="0">
                <a:solidFill>
                  <a:schemeClr val="tx1">
                    <a:lumMod val="95000"/>
                    <a:lumOff val="5000"/>
                  </a:schemeClr>
                </a:solidFill>
                <a:latin typeface="+mn-ea"/>
              </a:rPr>
              <a:t>動画の視聴後、「閲覧完了報告」ボタンを押すことで動画が視聴済みになります。</a:t>
            </a:r>
            <a:endParaRPr kumimoji="1" lang="en-US" altLang="ja-JP" sz="1400" dirty="0">
              <a:solidFill>
                <a:schemeClr val="tx1">
                  <a:lumMod val="95000"/>
                  <a:lumOff val="5000"/>
                </a:schemeClr>
              </a:solidFill>
              <a:latin typeface="+mn-ea"/>
            </a:endParaRPr>
          </a:p>
          <a:p>
            <a:r>
              <a:rPr kumimoji="1" lang="en-US" altLang="ja-JP" sz="1400" dirty="0">
                <a:solidFill>
                  <a:srgbClr val="FF0000"/>
                </a:solidFill>
                <a:latin typeface="+mn-ea"/>
              </a:rPr>
              <a:t>※</a:t>
            </a:r>
            <a:r>
              <a:rPr kumimoji="1" lang="ja-JP" altLang="en-US" sz="1400" dirty="0">
                <a:solidFill>
                  <a:srgbClr val="FF0000"/>
                </a:solidFill>
                <a:latin typeface="+mn-ea"/>
              </a:rPr>
              <a:t>動画が再生されない場合の留意点も画面に記載がありますので、併せてご参照ください。</a:t>
            </a:r>
            <a:endParaRPr kumimoji="1" lang="en-US" altLang="ja-JP" sz="1400" dirty="0">
              <a:solidFill>
                <a:srgbClr val="FF0000"/>
              </a:solidFill>
              <a:latin typeface="+mn-ea"/>
            </a:endParaRPr>
          </a:p>
        </p:txBody>
      </p:sp>
      <p:sp>
        <p:nvSpPr>
          <p:cNvPr id="16" name="正方形/長方形 15">
            <a:extLst>
              <a:ext uri="{FF2B5EF4-FFF2-40B4-BE49-F238E27FC236}">
                <a16:creationId xmlns:a16="http://schemas.microsoft.com/office/drawing/2014/main" id="{259D1BD9-2172-4515-8DC2-C388D25F7BF4}"/>
              </a:ext>
            </a:extLst>
          </p:cNvPr>
          <p:cNvSpPr/>
          <p:nvPr/>
        </p:nvSpPr>
        <p:spPr>
          <a:xfrm>
            <a:off x="611561" y="3475437"/>
            <a:ext cx="2232248" cy="260521"/>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22152838-41DC-49E9-A155-08700E4ADA7A}"/>
              </a:ext>
            </a:extLst>
          </p:cNvPr>
          <p:cNvSpPr txBox="1"/>
          <p:nvPr/>
        </p:nvSpPr>
        <p:spPr>
          <a:xfrm>
            <a:off x="164799" y="3429000"/>
            <a:ext cx="415395" cy="400110"/>
          </a:xfrm>
          <a:prstGeom prst="rect">
            <a:avLst/>
          </a:prstGeom>
          <a:solidFill>
            <a:schemeClr val="bg1"/>
          </a:solidFill>
        </p:spPr>
        <p:txBody>
          <a:bodyPr wrap="square" rtlCol="0">
            <a:spAutoFit/>
          </a:bodyPr>
          <a:lstStyle/>
          <a:p>
            <a:r>
              <a:rPr kumimoji="1" lang="ja-JP" altLang="en-US" sz="2000" dirty="0">
                <a:solidFill>
                  <a:srgbClr val="FF0000"/>
                </a:solidFill>
              </a:rPr>
              <a:t>①</a:t>
            </a:r>
          </a:p>
        </p:txBody>
      </p:sp>
      <p:sp>
        <p:nvSpPr>
          <p:cNvPr id="20" name="正方形/長方形 19">
            <a:extLst>
              <a:ext uri="{FF2B5EF4-FFF2-40B4-BE49-F238E27FC236}">
                <a16:creationId xmlns:a16="http://schemas.microsoft.com/office/drawing/2014/main" id="{3692F4D3-B883-4E4F-B4E4-6FB8F355778A}"/>
              </a:ext>
            </a:extLst>
          </p:cNvPr>
          <p:cNvSpPr/>
          <p:nvPr/>
        </p:nvSpPr>
        <p:spPr>
          <a:xfrm>
            <a:off x="5724128" y="1609632"/>
            <a:ext cx="2504996" cy="1652621"/>
          </a:xfrm>
          <a:prstGeom prst="rect">
            <a:avLst/>
          </a:prstGeom>
          <a:noFill/>
          <a:ln w="38100">
            <a:solidFill>
              <a:srgbClr val="F73103"/>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1" name="正方形/長方形 20">
            <a:extLst>
              <a:ext uri="{FF2B5EF4-FFF2-40B4-BE49-F238E27FC236}">
                <a16:creationId xmlns:a16="http://schemas.microsoft.com/office/drawing/2014/main" id="{DBA361D4-BACE-4F9E-9264-E1EF8B8ECC3E}"/>
              </a:ext>
            </a:extLst>
          </p:cNvPr>
          <p:cNvSpPr/>
          <p:nvPr/>
        </p:nvSpPr>
        <p:spPr>
          <a:xfrm>
            <a:off x="5216534" y="3762012"/>
            <a:ext cx="3495926" cy="315323"/>
          </a:xfrm>
          <a:prstGeom prst="rect">
            <a:avLst/>
          </a:prstGeom>
          <a:noFill/>
          <a:ln w="38100">
            <a:solidFill>
              <a:srgbClr val="FFFF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23" name="テキスト ボックス 22">
            <a:extLst>
              <a:ext uri="{FF2B5EF4-FFF2-40B4-BE49-F238E27FC236}">
                <a16:creationId xmlns:a16="http://schemas.microsoft.com/office/drawing/2014/main" id="{5043BA88-1468-41CE-9C20-435A28DF00DA}"/>
              </a:ext>
            </a:extLst>
          </p:cNvPr>
          <p:cNvSpPr txBox="1"/>
          <p:nvPr/>
        </p:nvSpPr>
        <p:spPr>
          <a:xfrm>
            <a:off x="5008836" y="3719618"/>
            <a:ext cx="415395" cy="400110"/>
          </a:xfrm>
          <a:prstGeom prst="rect">
            <a:avLst/>
          </a:prstGeom>
          <a:solidFill>
            <a:schemeClr val="bg1"/>
          </a:solidFill>
        </p:spPr>
        <p:txBody>
          <a:bodyPr wrap="square" rtlCol="0">
            <a:spAutoFit/>
          </a:bodyPr>
          <a:lstStyle/>
          <a:p>
            <a:r>
              <a:rPr kumimoji="1" lang="ja-JP" altLang="en-US" sz="2000" dirty="0">
                <a:solidFill>
                  <a:srgbClr val="FF0000"/>
                </a:solidFill>
              </a:rPr>
              <a:t>③</a:t>
            </a:r>
          </a:p>
        </p:txBody>
      </p:sp>
      <p:sp>
        <p:nvSpPr>
          <p:cNvPr id="14" name="矢印: 下 13">
            <a:extLst>
              <a:ext uri="{FF2B5EF4-FFF2-40B4-BE49-F238E27FC236}">
                <a16:creationId xmlns:a16="http://schemas.microsoft.com/office/drawing/2014/main" id="{9B8AF657-5FBD-4CBB-9A36-4E079371E6A6}"/>
              </a:ext>
            </a:extLst>
          </p:cNvPr>
          <p:cNvSpPr/>
          <p:nvPr/>
        </p:nvSpPr>
        <p:spPr>
          <a:xfrm rot="16200000">
            <a:off x="4520298" y="3241757"/>
            <a:ext cx="397890" cy="648071"/>
          </a:xfrm>
          <a:prstGeom prst="downArrow">
            <a:avLst>
              <a:gd name="adj1" fmla="val 50000"/>
              <a:gd name="adj2" fmla="val 50000"/>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kumimoji="1" lang="ja-JP" altLang="en-US" dirty="0"/>
          </a:p>
        </p:txBody>
      </p:sp>
      <p:sp>
        <p:nvSpPr>
          <p:cNvPr id="6" name="正方形/長方形 5">
            <a:extLst>
              <a:ext uri="{FF2B5EF4-FFF2-40B4-BE49-F238E27FC236}">
                <a16:creationId xmlns:a16="http://schemas.microsoft.com/office/drawing/2014/main" id="{2FE75A8E-1D1A-BF7E-9083-DF6604E8017D}"/>
              </a:ext>
            </a:extLst>
          </p:cNvPr>
          <p:cNvSpPr/>
          <p:nvPr/>
        </p:nvSpPr>
        <p:spPr>
          <a:xfrm>
            <a:off x="6963029" y="3379573"/>
            <a:ext cx="415226" cy="276004"/>
          </a:xfrm>
          <a:prstGeom prst="rect">
            <a:avLst/>
          </a:prstGeom>
          <a:noFill/>
          <a:ln>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55B2B3A5-3831-9B03-4A5F-427F43A76999}"/>
              </a:ext>
            </a:extLst>
          </p:cNvPr>
          <p:cNvSpPr txBox="1"/>
          <p:nvPr/>
        </p:nvSpPr>
        <p:spPr>
          <a:xfrm>
            <a:off x="6962860" y="2924063"/>
            <a:ext cx="415395" cy="400110"/>
          </a:xfrm>
          <a:prstGeom prst="rect">
            <a:avLst/>
          </a:prstGeom>
          <a:solidFill>
            <a:schemeClr val="bg1"/>
          </a:solidFill>
        </p:spPr>
        <p:txBody>
          <a:bodyPr wrap="square" rtlCol="0">
            <a:spAutoFit/>
          </a:bodyPr>
          <a:lstStyle/>
          <a:p>
            <a:r>
              <a:rPr lang="ja-JP" altLang="en-US" sz="2000" dirty="0">
                <a:solidFill>
                  <a:srgbClr val="FF0000"/>
                </a:solidFill>
              </a:rPr>
              <a:t>②</a:t>
            </a:r>
            <a:endParaRPr kumimoji="1" lang="ja-JP" altLang="en-US" sz="2000" dirty="0">
              <a:solidFill>
                <a:srgbClr val="FF0000"/>
              </a:solidFill>
            </a:endParaRPr>
          </a:p>
        </p:txBody>
      </p:sp>
      <p:sp>
        <p:nvSpPr>
          <p:cNvPr id="7" name="テキスト ボックス 6">
            <a:extLst>
              <a:ext uri="{FF2B5EF4-FFF2-40B4-BE49-F238E27FC236}">
                <a16:creationId xmlns:a16="http://schemas.microsoft.com/office/drawing/2014/main" id="{5A0EBCB5-7B6A-A13A-E9D0-188AACA3132A}"/>
              </a:ext>
            </a:extLst>
          </p:cNvPr>
          <p:cNvSpPr txBox="1"/>
          <p:nvPr/>
        </p:nvSpPr>
        <p:spPr>
          <a:xfrm>
            <a:off x="267249" y="4226246"/>
            <a:ext cx="4420627" cy="1261884"/>
          </a:xfrm>
          <a:prstGeom prst="rect">
            <a:avLst/>
          </a:prstGeom>
          <a:solidFill>
            <a:srgbClr val="FF0000"/>
          </a:solidFill>
          <a:ln>
            <a:noFill/>
          </a:ln>
          <a:effectLst>
            <a:glow rad="101600">
              <a:schemeClr val="accent2">
                <a:satMod val="175000"/>
                <a:alpha val="40000"/>
              </a:schemeClr>
            </a:glow>
          </a:effectLst>
        </p:spPr>
        <p:txBody>
          <a:bodyPr wrap="square" rtlCol="0">
            <a:spAutoFit/>
          </a:bodyPr>
          <a:lstStyle/>
          <a:p>
            <a:r>
              <a:rPr kumimoji="1" lang="ja-JP" altLang="en-US" sz="1600" dirty="0">
                <a:solidFill>
                  <a:schemeClr val="bg1"/>
                </a:solidFill>
                <a:latin typeface="+mn-ea"/>
              </a:rPr>
              <a:t>　視聴の途中で離席する時は「一時停止ボタン」を押してください。</a:t>
            </a:r>
            <a:endParaRPr kumimoji="1" lang="en-US" altLang="ja-JP" sz="1600" dirty="0">
              <a:solidFill>
                <a:schemeClr val="bg1"/>
              </a:solidFill>
              <a:latin typeface="+mn-ea"/>
            </a:endParaRPr>
          </a:p>
          <a:p>
            <a:r>
              <a:rPr lang="ja-JP" altLang="en-US" sz="1600" dirty="0">
                <a:solidFill>
                  <a:schemeClr val="bg1"/>
                </a:solidFill>
                <a:latin typeface="+mn-ea"/>
              </a:rPr>
              <a:t>　動画の視聴後は「閲覧完了報告」ボタンを必ず押してください！</a:t>
            </a:r>
            <a:endParaRPr lang="en-US" altLang="ja-JP" sz="1600" dirty="0">
              <a:solidFill>
                <a:schemeClr val="bg1"/>
              </a:solidFill>
              <a:latin typeface="+mn-ea"/>
            </a:endParaRPr>
          </a:p>
          <a:p>
            <a:r>
              <a:rPr lang="en-US" altLang="ja-JP" sz="1200" dirty="0">
                <a:solidFill>
                  <a:schemeClr val="bg1"/>
                </a:solidFill>
                <a:latin typeface="+mn-ea"/>
              </a:rPr>
              <a:t>※</a:t>
            </a:r>
            <a:r>
              <a:rPr lang="ja-JP" altLang="en-US" sz="1200" dirty="0">
                <a:solidFill>
                  <a:schemeClr val="bg1"/>
                </a:solidFill>
                <a:latin typeface="+mn-ea"/>
              </a:rPr>
              <a:t>押さないと視聴済みにならないので、ご注意ください！</a:t>
            </a:r>
            <a:endParaRPr kumimoji="1" lang="ja-JP" altLang="en-US" sz="1200" dirty="0">
              <a:solidFill>
                <a:schemeClr val="bg1"/>
              </a:solidFill>
              <a:latin typeface="+mn-ea"/>
            </a:endParaRPr>
          </a:p>
        </p:txBody>
      </p:sp>
      <p:sp>
        <p:nvSpPr>
          <p:cNvPr id="3" name="正方形/長方形 2">
            <a:extLst>
              <a:ext uri="{FF2B5EF4-FFF2-40B4-BE49-F238E27FC236}">
                <a16:creationId xmlns:a16="http://schemas.microsoft.com/office/drawing/2014/main" id="{37E9B72F-C01E-1F85-3996-04C7C394FFE5}"/>
              </a:ext>
            </a:extLst>
          </p:cNvPr>
          <p:cNvSpPr/>
          <p:nvPr/>
        </p:nvSpPr>
        <p:spPr>
          <a:xfrm flipV="1">
            <a:off x="6660232" y="3861047"/>
            <a:ext cx="576064" cy="140533"/>
          </a:xfrm>
          <a:prstGeom prst="rect">
            <a:avLst/>
          </a:prstGeom>
          <a:solidFill>
            <a:schemeClr val="bg1">
              <a:lumMod val="5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8DD3C5D3-2F2C-E404-98FA-6339C1914E42}"/>
              </a:ext>
            </a:extLst>
          </p:cNvPr>
          <p:cNvSpPr txBox="1"/>
          <p:nvPr/>
        </p:nvSpPr>
        <p:spPr>
          <a:xfrm>
            <a:off x="6356916" y="3800336"/>
            <a:ext cx="1872208" cy="276999"/>
          </a:xfrm>
          <a:prstGeom prst="rect">
            <a:avLst/>
          </a:prstGeom>
          <a:noFill/>
          <a:ln>
            <a:noFill/>
          </a:ln>
        </p:spPr>
        <p:txBody>
          <a:bodyPr vert="horz" wrap="square" rtlCol="0">
            <a:spAutoFit/>
          </a:bodyPr>
          <a:lstStyle/>
          <a:p>
            <a:r>
              <a:rPr kumimoji="1" lang="ja-JP" altLang="en-US" sz="1200" b="1" dirty="0">
                <a:solidFill>
                  <a:schemeClr val="bg1"/>
                </a:solidFill>
              </a:rPr>
              <a:t>閲覧完了報告</a:t>
            </a:r>
          </a:p>
        </p:txBody>
      </p:sp>
      <p:sp>
        <p:nvSpPr>
          <p:cNvPr id="18" name="正方形/長方形 17">
            <a:extLst>
              <a:ext uri="{FF2B5EF4-FFF2-40B4-BE49-F238E27FC236}">
                <a16:creationId xmlns:a16="http://schemas.microsoft.com/office/drawing/2014/main" id="{E85B04A5-8499-A70F-9C53-12F6BE8C96AC}"/>
              </a:ext>
            </a:extLst>
          </p:cNvPr>
          <p:cNvSpPr/>
          <p:nvPr/>
        </p:nvSpPr>
        <p:spPr>
          <a:xfrm flipV="1">
            <a:off x="6991448" y="3416881"/>
            <a:ext cx="339518" cy="217513"/>
          </a:xfrm>
          <a:prstGeom prst="rect">
            <a:avLst/>
          </a:prstGeom>
          <a:solidFill>
            <a:srgbClr val="0992E7"/>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605EAE8C-E803-6807-D4C1-30C966256974}"/>
              </a:ext>
            </a:extLst>
          </p:cNvPr>
          <p:cNvSpPr txBox="1"/>
          <p:nvPr/>
        </p:nvSpPr>
        <p:spPr>
          <a:xfrm>
            <a:off x="6949294" y="3418412"/>
            <a:ext cx="576064" cy="230832"/>
          </a:xfrm>
          <a:prstGeom prst="rect">
            <a:avLst/>
          </a:prstGeom>
          <a:noFill/>
        </p:spPr>
        <p:txBody>
          <a:bodyPr wrap="square" rtlCol="0">
            <a:spAutoFit/>
          </a:bodyPr>
          <a:lstStyle/>
          <a:p>
            <a:r>
              <a:rPr kumimoji="1" lang="ja-JP" altLang="en-US" sz="900" b="1" dirty="0">
                <a:solidFill>
                  <a:schemeClr val="bg1"/>
                </a:solidFill>
              </a:rPr>
              <a:t>▷再生</a:t>
            </a:r>
          </a:p>
        </p:txBody>
      </p:sp>
      <p:sp>
        <p:nvSpPr>
          <p:cNvPr id="19" name="テキスト ボックス 18">
            <a:extLst>
              <a:ext uri="{FF2B5EF4-FFF2-40B4-BE49-F238E27FC236}">
                <a16:creationId xmlns:a16="http://schemas.microsoft.com/office/drawing/2014/main" id="{B2B85025-5554-F25B-E93D-8BCCB54A5C87}"/>
              </a:ext>
            </a:extLst>
          </p:cNvPr>
          <p:cNvSpPr txBox="1"/>
          <p:nvPr/>
        </p:nvSpPr>
        <p:spPr>
          <a:xfrm>
            <a:off x="201730" y="1015122"/>
            <a:ext cx="2118285" cy="307777"/>
          </a:xfrm>
          <a:prstGeom prst="rect">
            <a:avLst/>
          </a:prstGeom>
          <a:noFill/>
          <a:ln>
            <a:noFill/>
          </a:ln>
        </p:spPr>
        <p:txBody>
          <a:bodyPr wrap="square" rtlCol="0">
            <a:spAutoFit/>
          </a:bodyPr>
          <a:lstStyle/>
          <a:p>
            <a:r>
              <a:rPr kumimoji="1" lang="en-US" altLang="ja-JP" sz="1400" dirty="0">
                <a:latin typeface="+mj-ea"/>
                <a:ea typeface="+mj-ea"/>
              </a:rPr>
              <a:t>【</a:t>
            </a:r>
            <a:r>
              <a:rPr kumimoji="1" lang="ja-JP" altLang="en-US" sz="1400" dirty="0">
                <a:latin typeface="+mj-ea"/>
                <a:ea typeface="+mj-ea"/>
              </a:rPr>
              <a:t>科目概要ページ</a:t>
            </a:r>
            <a:r>
              <a:rPr kumimoji="1" lang="en-US" altLang="ja-JP" sz="1400" dirty="0">
                <a:latin typeface="+mj-ea"/>
                <a:ea typeface="+mj-ea"/>
              </a:rPr>
              <a:t>】</a:t>
            </a:r>
            <a:endParaRPr kumimoji="1" lang="ja-JP" altLang="en-US" sz="1400" dirty="0">
              <a:latin typeface="+mj-ea"/>
              <a:ea typeface="+mj-ea"/>
            </a:endParaRPr>
          </a:p>
        </p:txBody>
      </p:sp>
      <p:sp>
        <p:nvSpPr>
          <p:cNvPr id="24" name="テキスト ボックス 23">
            <a:extLst>
              <a:ext uri="{FF2B5EF4-FFF2-40B4-BE49-F238E27FC236}">
                <a16:creationId xmlns:a16="http://schemas.microsoft.com/office/drawing/2014/main" id="{B9E224BD-09C0-A7DE-180F-851AB0CB4375}"/>
              </a:ext>
            </a:extLst>
          </p:cNvPr>
          <p:cNvSpPr txBox="1"/>
          <p:nvPr/>
        </p:nvSpPr>
        <p:spPr>
          <a:xfrm>
            <a:off x="5008836" y="957867"/>
            <a:ext cx="2118285" cy="307777"/>
          </a:xfrm>
          <a:prstGeom prst="rect">
            <a:avLst/>
          </a:prstGeom>
          <a:noFill/>
          <a:ln>
            <a:noFill/>
          </a:ln>
        </p:spPr>
        <p:txBody>
          <a:bodyPr wrap="square" rtlCol="0">
            <a:spAutoFit/>
          </a:bodyPr>
          <a:lstStyle/>
          <a:p>
            <a:r>
              <a:rPr kumimoji="1" lang="en-US" altLang="ja-JP" sz="1400" dirty="0">
                <a:latin typeface="+mj-ea"/>
                <a:ea typeface="+mj-ea"/>
              </a:rPr>
              <a:t>【</a:t>
            </a:r>
            <a:r>
              <a:rPr lang="ja-JP" altLang="en-US" sz="1400" dirty="0">
                <a:latin typeface="+mj-ea"/>
                <a:ea typeface="+mj-ea"/>
              </a:rPr>
              <a:t>視聴ページ</a:t>
            </a:r>
            <a:r>
              <a:rPr kumimoji="1" lang="en-US" altLang="ja-JP" sz="1400" dirty="0">
                <a:latin typeface="+mj-ea"/>
                <a:ea typeface="+mj-ea"/>
              </a:rPr>
              <a:t>】</a:t>
            </a:r>
            <a:endParaRPr kumimoji="1" lang="ja-JP" altLang="en-US" sz="1400" dirty="0">
              <a:latin typeface="+mj-ea"/>
              <a:ea typeface="+mj-ea"/>
            </a:endParaRPr>
          </a:p>
        </p:txBody>
      </p:sp>
    </p:spTree>
    <p:extLst>
      <p:ext uri="{BB962C8B-B14F-4D97-AF65-F5344CB8AC3E}">
        <p14:creationId xmlns:p14="http://schemas.microsoft.com/office/powerpoint/2010/main" val="2613121846"/>
      </p:ext>
    </p:extLst>
  </p:cSld>
  <p:clrMapOvr>
    <a:masterClrMapping/>
  </p:clrMapOvr>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FDF8E"/>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28575">
          <a:solidFill>
            <a:schemeClr val="tx1">
              <a:lumMod val="50000"/>
              <a:lumOff val="50000"/>
            </a:schemeClr>
          </a:solidFill>
        </a:ln>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7390</TotalTime>
  <Words>1092</Words>
  <Application>Microsoft Office PowerPoint</Application>
  <PresentationFormat>画面に合わせる (4:3)</PresentationFormat>
  <Paragraphs>152</Paragraphs>
  <Slides>11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11</vt:i4>
      </vt:variant>
    </vt:vector>
  </HeadingPairs>
  <TitlesOfParts>
    <vt:vector size="18" baseType="lpstr">
      <vt:lpstr>BIZ UDPゴシック</vt:lpstr>
      <vt:lpstr>ＭＳ Ｐゴシック</vt:lpstr>
      <vt:lpstr>メイリオ</vt:lpstr>
      <vt:lpstr>游ゴシック</vt:lpstr>
      <vt:lpstr>Arial</vt:lpstr>
      <vt:lpstr>Calibri</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平康 元一</dc:creator>
  <cp:lastModifiedBy>User19</cp:lastModifiedBy>
  <cp:revision>547</cp:revision>
  <cp:lastPrinted>2024-05-13T07:31:33Z</cp:lastPrinted>
  <dcterms:created xsi:type="dcterms:W3CDTF">2014-05-29T00:55:36Z</dcterms:created>
  <dcterms:modified xsi:type="dcterms:W3CDTF">2026-04-17T04:22:29Z</dcterms:modified>
</cp:coreProperties>
</file>