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224" y="-1614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2019/7/25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24" y="22933"/>
            <a:ext cx="8481421" cy="1143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222324" y="318711"/>
            <a:ext cx="84814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　　令和元年度一般社団法人日本介護支援専門員協会</a:t>
            </a:r>
            <a:endParaRPr lang="en-US" altLang="ja-JP" sz="1600" b="1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pPr algn="ctr"/>
            <a:r>
              <a:rPr lang="ja-JP" altLang="en-US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第</a:t>
            </a:r>
            <a:r>
              <a:rPr lang="en-US" altLang="ja-JP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10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回北陸ブロック研修会</a:t>
            </a:r>
            <a:r>
              <a:rPr lang="ja-JP" altLang="en-US" sz="16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ｉｎ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ふくい</a:t>
            </a:r>
            <a:endParaRPr lang="en-US" altLang="ja-JP" sz="2400" b="1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r>
              <a:rPr lang="ja-JP" altLang="en-US" sz="16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　　令和元年度一般社団法人福井県介護支援専門員協会</a:t>
            </a:r>
            <a:endParaRPr lang="en-US" altLang="ja-JP" sz="1600" b="1" dirty="0">
              <a:solidFill>
                <a:srgbClr val="2C451B"/>
              </a:solidFill>
              <a:latin typeface="小塚ゴシック Pro H" pitchFamily="34" charset="-128"/>
              <a:ea typeface="小塚ゴシック Pro H" pitchFamily="34" charset="-128"/>
            </a:endParaRPr>
          </a:p>
          <a:p>
            <a:pPr algn="ctr"/>
            <a:r>
              <a:rPr lang="ja-JP" altLang="en-US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第 </a:t>
            </a:r>
            <a:r>
              <a:rPr lang="en-US" altLang="ja-JP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9 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回　学　術　大　会</a:t>
            </a: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" y="4650075"/>
            <a:ext cx="1252493" cy="1252493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31072" y="4844263"/>
            <a:ext cx="1074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  <a:endParaRPr lang="en-US" altLang="ja-JP" sz="2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場所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493132" y="4708897"/>
            <a:ext cx="2934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令和元年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６日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889318" y="4683077"/>
            <a:ext cx="2565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sz="2400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2400" dirty="0"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sz="2400" dirty="0">
                <a:latin typeface="小塚ゴシック Pro B" pitchFamily="34" charset="-128"/>
                <a:ea typeface="小塚ゴシック Pro B" pitchFamily="34" charset="-128"/>
              </a:rPr>
              <a:t>－</a:t>
            </a:r>
            <a:r>
              <a:rPr lang="en-US" altLang="ja-JP" sz="2400" dirty="0">
                <a:latin typeface="小塚ゴシック Pro B" pitchFamily="34" charset="-128"/>
                <a:ea typeface="小塚ゴシック Pro B" pitchFamily="34" charset="-128"/>
              </a:rPr>
              <a:t>16</a:t>
            </a:r>
            <a:r>
              <a:rPr lang="ja-JP" altLang="en-US" sz="2400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sz="2400" dirty="0">
                <a:latin typeface="小塚ゴシック Pro B" pitchFamily="34" charset="-128"/>
                <a:ea typeface="小塚ゴシック Pro B" pitchFamily="34" charset="-128"/>
              </a:rPr>
              <a:t>30</a:t>
            </a:r>
            <a:endParaRPr lang="ja-JP" altLang="en-US" sz="24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861398" y="5225243"/>
            <a:ext cx="5614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福井県自治会館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福井市西開発４丁目</a:t>
            </a:r>
            <a:r>
              <a:rPr lang="en-US" altLang="ja-JP" sz="1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202-1</a:t>
            </a:r>
            <a:endParaRPr lang="ja-JP" altLang="en-US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28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5946390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" y="7934411"/>
            <a:ext cx="10731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\mac-share\塚本\アスクルばらしたpng\P11 の色違い\11_aka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99" y="4694764"/>
            <a:ext cx="471856" cy="4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4270345" y="4688700"/>
            <a:ext cx="441146" cy="401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707886" y="5844074"/>
            <a:ext cx="2364323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9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12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10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371536" y="6202269"/>
            <a:ext cx="6887560" cy="181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「報告会」　厚労省老健局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　　　　　　日本介護支援専門員協会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「基調講演」</a:t>
            </a:r>
            <a:r>
              <a:rPr lang="en-US" altLang="ja-JP" sz="1800" b="1" dirty="0">
                <a:solidFill>
                  <a:srgbClr val="FF0000"/>
                </a:solidFill>
              </a:rPr>
              <a:t>『</a:t>
            </a:r>
            <a:r>
              <a:rPr lang="ja-JP" altLang="en-US" sz="1800" b="1" dirty="0">
                <a:solidFill>
                  <a:srgbClr val="FF0000"/>
                </a:solidFill>
              </a:rPr>
              <a:t>地域で”暮らす”、そして”生ききる”に伴走する</a:t>
            </a:r>
            <a:r>
              <a:rPr lang="en-US" altLang="ja-JP" sz="1800" b="1" dirty="0">
                <a:solidFill>
                  <a:srgbClr val="FF0000"/>
                </a:solidFill>
              </a:rPr>
              <a:t>』 </a:t>
            </a:r>
          </a:p>
          <a:p>
            <a:r>
              <a:rPr lang="ja-JP" altLang="en-US" sz="1800" b="1" dirty="0">
                <a:solidFill>
                  <a:srgbClr val="FF0000"/>
                </a:solidFill>
              </a:rPr>
              <a:t>　　　　　　　　　　　　～意思決定を支え、思いをつなぐ～</a:t>
            </a:r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　　　　　　　講師　宇都宮　宏子　氏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dirty="0">
                <a:latin typeface="小塚ゴシック Pro B" pitchFamily="34" charset="-128"/>
                <a:ea typeface="小塚ゴシック Pro B" pitchFamily="34" charset="-128"/>
              </a:rPr>
              <a:t>　　</a:t>
            </a:r>
            <a:endParaRPr lang="en-US" altLang="ja-JP" sz="18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14444" y="6345128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48104" y="8361002"/>
            <a:ext cx="957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2</a:t>
            </a:r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671738" y="7700893"/>
            <a:ext cx="3143578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13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～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16</a:t>
            </a:r>
            <a:r>
              <a:rPr lang="ja-JP" altLang="en-US" b="1" dirty="0">
                <a:latin typeface="小塚ゴシック Pro B" pitchFamily="34" charset="-128"/>
                <a:ea typeface="小塚ゴシック Pro B" pitchFamily="34" charset="-128"/>
              </a:rPr>
              <a:t>：</a:t>
            </a:r>
            <a:r>
              <a:rPr lang="en-US" altLang="ja-JP" b="1" dirty="0">
                <a:latin typeface="小塚ゴシック Pro B" pitchFamily="34" charset="-128"/>
                <a:ea typeface="小塚ゴシック Pro B" pitchFamily="34" charset="-128"/>
              </a:rPr>
              <a:t>30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277610" y="8049925"/>
            <a:ext cx="6426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第１分科会　多職種連携</a:t>
            </a:r>
            <a:endParaRPr lang="en-US" altLang="ja-JP" sz="20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　　　　（</a:t>
            </a:r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認知症・ターミナル・入退院支援等</a:t>
            </a:r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）</a:t>
            </a:r>
            <a:endParaRPr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　 </a:t>
            </a:r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第２分科会　地域包括ケア</a:t>
            </a:r>
            <a:endParaRPr lang="en-US" altLang="ja-JP" sz="20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　 </a:t>
            </a:r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第３分科会　人材育成</a:t>
            </a:r>
            <a:endParaRPr lang="en-US" altLang="ja-JP" sz="20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30847" y="1009319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66885" y="9590294"/>
            <a:ext cx="6420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+mj-ea"/>
                <a:ea typeface="+mj-ea"/>
              </a:rPr>
              <a:t>　　</a:t>
            </a:r>
            <a:r>
              <a:rPr lang="ja-JP" altLang="en-US" sz="2000" b="1" dirty="0">
                <a:latin typeface="+mj-ea"/>
                <a:ea typeface="+mj-ea"/>
              </a:rPr>
              <a:t>参加費　日本協会会員　３０００円　非会員　５０００円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04446" y="1642151"/>
            <a:ext cx="7040057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ja-JP" altLang="ja-JP" sz="2800" dirty="0"/>
              <a:t>＜テーマ＞</a:t>
            </a:r>
          </a:p>
          <a:p>
            <a:pPr hangingPunct="0"/>
            <a:r>
              <a:rPr lang="ja-JP" altLang="ja-JP" sz="2800" dirty="0"/>
              <a:t>　</a:t>
            </a:r>
            <a:r>
              <a:rPr lang="ja-JP" altLang="ja-JP" sz="2800" b="1" dirty="0"/>
              <a:t>「人生１００年時代　思いと願いをつなごう</a:t>
            </a:r>
            <a:r>
              <a:rPr lang="ja-JP" altLang="ja-JP" sz="1600" b="1" dirty="0"/>
              <a:t>」</a:t>
            </a:r>
            <a:r>
              <a:rPr lang="ja-JP" altLang="ja-JP" sz="2800" b="1" dirty="0"/>
              <a:t>　</a:t>
            </a:r>
            <a:endParaRPr lang="ja-JP" altLang="ja-JP" sz="2800" dirty="0"/>
          </a:p>
          <a:p>
            <a:pPr hangingPunct="0"/>
            <a:r>
              <a:rPr lang="ja-JP" altLang="ja-JP" sz="2800" b="1" dirty="0"/>
              <a:t>～人生会議の発信はケアマネから～　」</a:t>
            </a:r>
            <a:endParaRPr lang="en-US" altLang="ja-JP" sz="2800" b="1" dirty="0"/>
          </a:p>
          <a:p>
            <a:pPr algn="just" hangingPunct="0">
              <a:spcAft>
                <a:spcPts val="0"/>
              </a:spcAft>
            </a:pPr>
            <a:r>
              <a:rPr lang="ja-JP" altLang="ja-JP" sz="1400" b="1" dirty="0">
                <a:solidFill>
                  <a:srgbClr val="000000"/>
                </a:solidFill>
                <a:latin typeface="Times New Roman"/>
                <a:ea typeface="ＭＳ 明朝"/>
                <a:cs typeface="ＭＳ 明朝"/>
              </a:rPr>
              <a:t>目的</a:t>
            </a:r>
            <a:endParaRPr lang="ja-JP" altLang="ja-JP" sz="1400" dirty="0">
              <a:solidFill>
                <a:srgbClr val="000000"/>
              </a:solidFill>
              <a:latin typeface="Times New Roman"/>
              <a:ea typeface="ＭＳ 明朝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人生１００年時代を迎える社会の中、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北陸３県の地域固有の風土・文化・資源を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　</a:t>
            </a:r>
            <a:endParaRPr lang="en-US" altLang="ja-JP" sz="1500" b="1" dirty="0">
              <a:solidFill>
                <a:srgbClr val="000000"/>
              </a:solidFill>
              <a:latin typeface="+mj-ea"/>
              <a:ea typeface="+mj-ea"/>
              <a:cs typeface="ＭＳ 明朝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背景に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介護支援専門員の立ち位置はますます難しい時代となる。自立支援に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</a:rPr>
              <a:t>　　</a:t>
            </a:r>
            <a:endParaRPr lang="en-US" altLang="ja-JP" sz="15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目を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</a:rPr>
              <a:t>　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やり地域で暮らし続け、その為にそれぞれの思いと願いをつなぎ意思決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</a:rPr>
              <a:t>　</a:t>
            </a:r>
            <a:endParaRPr lang="en-US" altLang="ja-JP" sz="15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定を引き出す人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</a:rPr>
              <a:t>生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最後の迎え方にどんな支援がいるかなど、寄り添いながら</a:t>
            </a:r>
            <a:endParaRPr lang="en-US" altLang="ja-JP" sz="15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多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</a:rPr>
              <a:t>職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</a:rPr>
              <a:t>種で切れ目のない支援の理解を深め</a:t>
            </a: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より良い関係を構築していくポイント</a:t>
            </a:r>
            <a:r>
              <a:rPr lang="ja-JP" altLang="en-US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　　</a:t>
            </a:r>
            <a:endParaRPr lang="en-US" altLang="ja-JP" sz="1500" b="1" dirty="0">
              <a:solidFill>
                <a:srgbClr val="000000"/>
              </a:solidFill>
              <a:latin typeface="+mj-ea"/>
              <a:ea typeface="+mj-ea"/>
              <a:cs typeface="ＭＳ 明朝"/>
            </a:endParaRPr>
          </a:p>
          <a:p>
            <a:pPr indent="533400" algn="just" hangingPunct="0">
              <a:spcAft>
                <a:spcPts val="0"/>
              </a:spcAft>
            </a:pPr>
            <a:r>
              <a:rPr lang="ja-JP" altLang="ja-JP" sz="1500" b="1" dirty="0">
                <a:solidFill>
                  <a:srgbClr val="000000"/>
                </a:solidFill>
                <a:latin typeface="+mj-ea"/>
                <a:ea typeface="+mj-ea"/>
                <a:cs typeface="ＭＳ 明朝"/>
              </a:rPr>
              <a:t>を学ぶ</a:t>
            </a:r>
            <a:r>
              <a:rPr lang="ja-JP" altLang="ja-JP" sz="1500" b="1" dirty="0">
                <a:solidFill>
                  <a:srgbClr val="000000"/>
                </a:solidFill>
                <a:latin typeface="+mn-ea"/>
                <a:cs typeface="ＭＳ 明朝"/>
              </a:rPr>
              <a:t>。</a:t>
            </a:r>
            <a:endParaRPr lang="ja-JP" altLang="ja-JP" sz="1500" b="1" dirty="0">
              <a:solidFill>
                <a:srgbClr val="000000"/>
              </a:solidFill>
              <a:latin typeface="+mn-ea"/>
            </a:endParaRPr>
          </a:p>
          <a:p>
            <a:pPr hangingPunct="0"/>
            <a:endParaRPr lang="ja-JP" altLang="ja-JP" sz="1500" dirty="0"/>
          </a:p>
        </p:txBody>
      </p:sp>
      <p:sp>
        <p:nvSpPr>
          <p:cNvPr id="34" name="正方形/長方形 33"/>
          <p:cNvSpPr/>
          <p:nvPr/>
        </p:nvSpPr>
        <p:spPr>
          <a:xfrm>
            <a:off x="42331" y="9922433"/>
            <a:ext cx="345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40</Words>
  <Application>Microsoft Office PowerPoint</Application>
  <PresentationFormat>ユーザー設定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ゴシック</vt:lpstr>
      <vt:lpstr>小塚ゴシック Pro B</vt:lpstr>
      <vt:lpstr>小塚ゴシック Pro H</vt:lpstr>
      <vt:lpstr>Arial</vt:lpstr>
      <vt:lpstr>Calibri</vt:lpstr>
      <vt:lpstr>Calibri Light</vt:lpstr>
      <vt:lpstr>Times New Roman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2019-07-25T03:57:27Z</dcterms:modified>
</cp:coreProperties>
</file>